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2"/>
  </p:notesMasterIdLst>
  <p:sldIdLst>
    <p:sldId id="256" r:id="rId2"/>
    <p:sldId id="295" r:id="rId3"/>
    <p:sldId id="305" r:id="rId4"/>
    <p:sldId id="323" r:id="rId5"/>
    <p:sldId id="301" r:id="rId6"/>
    <p:sldId id="327" r:id="rId7"/>
    <p:sldId id="324" r:id="rId8"/>
    <p:sldId id="299" r:id="rId9"/>
    <p:sldId id="296" r:id="rId10"/>
    <p:sldId id="310" r:id="rId11"/>
    <p:sldId id="276" r:id="rId12"/>
    <p:sldId id="277" r:id="rId13"/>
    <p:sldId id="278" r:id="rId14"/>
    <p:sldId id="282" r:id="rId15"/>
    <p:sldId id="283" r:id="rId16"/>
    <p:sldId id="284" r:id="rId17"/>
    <p:sldId id="285" r:id="rId18"/>
    <p:sldId id="292" r:id="rId19"/>
    <p:sldId id="325" r:id="rId20"/>
    <p:sldId id="293" r:id="rId21"/>
    <p:sldId id="294" r:id="rId22"/>
    <p:sldId id="311" r:id="rId23"/>
    <p:sldId id="316" r:id="rId24"/>
    <p:sldId id="318" r:id="rId25"/>
    <p:sldId id="319" r:id="rId26"/>
    <p:sldId id="326" r:id="rId27"/>
    <p:sldId id="317" r:id="rId28"/>
    <p:sldId id="314" r:id="rId29"/>
    <p:sldId id="321" r:id="rId30"/>
    <p:sldId id="320" r:id="rId31"/>
  </p:sldIdLst>
  <p:sldSz cx="9144000" cy="6858000" type="screen4x3"/>
  <p:notesSz cx="6772275" cy="9902825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6" y="-96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iksbank.se\profile\home\DAVVES\My%20Documents\mkg_fstabipp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iksbank.se\profile\home\DAVVES\My%20Documents\mkg_fstabipp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L</c:v>
          </c:tx>
          <c:spPr>
            <a:ln w="38100">
              <a:solidFill>
                <a:srgbClr val="A41D22"/>
              </a:solidFill>
            </a:ln>
          </c:spPr>
          <c:marker>
            <c:symbol val="none"/>
          </c:marker>
          <c:cat>
            <c:numRef>
              <c:f>långprognos!$A$3:$A$39</c:f>
              <c:numCache>
                <c:formatCode>m/d/yyyy</c:formatCode>
                <c:ptCount val="37"/>
                <c:pt idx="0">
                  <c:v>41320</c:v>
                </c:pt>
                <c:pt idx="1">
                  <c:v>41409</c:v>
                </c:pt>
                <c:pt idx="2">
                  <c:v>41501</c:v>
                </c:pt>
                <c:pt idx="3">
                  <c:v>41593</c:v>
                </c:pt>
                <c:pt idx="4">
                  <c:v>41685</c:v>
                </c:pt>
                <c:pt idx="5">
                  <c:v>41774</c:v>
                </c:pt>
                <c:pt idx="6">
                  <c:v>41866</c:v>
                </c:pt>
                <c:pt idx="7">
                  <c:v>41958</c:v>
                </c:pt>
                <c:pt idx="8">
                  <c:v>42050</c:v>
                </c:pt>
                <c:pt idx="9">
                  <c:v>42139</c:v>
                </c:pt>
                <c:pt idx="10">
                  <c:v>42231</c:v>
                </c:pt>
                <c:pt idx="11">
                  <c:v>42323</c:v>
                </c:pt>
                <c:pt idx="12">
                  <c:v>42415</c:v>
                </c:pt>
                <c:pt idx="13">
                  <c:v>42505</c:v>
                </c:pt>
                <c:pt idx="14">
                  <c:v>42597</c:v>
                </c:pt>
                <c:pt idx="15">
                  <c:v>42689</c:v>
                </c:pt>
                <c:pt idx="16">
                  <c:v>42781</c:v>
                </c:pt>
                <c:pt idx="17">
                  <c:v>42870</c:v>
                </c:pt>
                <c:pt idx="18">
                  <c:v>42962</c:v>
                </c:pt>
                <c:pt idx="19">
                  <c:v>43054</c:v>
                </c:pt>
                <c:pt idx="20">
                  <c:v>43146</c:v>
                </c:pt>
                <c:pt idx="21">
                  <c:v>43235</c:v>
                </c:pt>
                <c:pt idx="22">
                  <c:v>43327</c:v>
                </c:pt>
                <c:pt idx="23">
                  <c:v>43419</c:v>
                </c:pt>
                <c:pt idx="24">
                  <c:v>43511</c:v>
                </c:pt>
                <c:pt idx="25">
                  <c:v>43600</c:v>
                </c:pt>
                <c:pt idx="26">
                  <c:v>43692</c:v>
                </c:pt>
                <c:pt idx="27">
                  <c:v>43784</c:v>
                </c:pt>
                <c:pt idx="28">
                  <c:v>43876</c:v>
                </c:pt>
                <c:pt idx="29">
                  <c:v>43966</c:v>
                </c:pt>
                <c:pt idx="30">
                  <c:v>44058</c:v>
                </c:pt>
                <c:pt idx="31">
                  <c:v>44150</c:v>
                </c:pt>
                <c:pt idx="32">
                  <c:v>44242</c:v>
                </c:pt>
                <c:pt idx="33">
                  <c:v>44331</c:v>
                </c:pt>
                <c:pt idx="34">
                  <c:v>44423</c:v>
                </c:pt>
                <c:pt idx="35">
                  <c:v>44515</c:v>
                </c:pt>
                <c:pt idx="36">
                  <c:v>44607</c:v>
                </c:pt>
              </c:numCache>
            </c:numRef>
          </c:cat>
          <c:val>
            <c:numRef>
              <c:f>långprognos!$B$3:$B$39</c:f>
              <c:numCache>
                <c:formatCode>0.00</c:formatCode>
                <c:ptCount val="37"/>
                <c:pt idx="0">
                  <c:v>8.032750861825555</c:v>
                </c:pt>
                <c:pt idx="1">
                  <c:v>8.1246262355899379</c:v>
                </c:pt>
                <c:pt idx="2">
                  <c:v>8.1991236180097928</c:v>
                </c:pt>
                <c:pt idx="3">
                  <c:v>8.1915457427841414</c:v>
                </c:pt>
                <c:pt idx="4">
                  <c:v>8.1335692219432669</c:v>
                </c:pt>
                <c:pt idx="5">
                  <c:v>7.9725365452929635</c:v>
                </c:pt>
                <c:pt idx="6">
                  <c:v>7.7161291225011155</c:v>
                </c:pt>
                <c:pt idx="7">
                  <c:v>7.4252275538048513</c:v>
                </c:pt>
                <c:pt idx="8">
                  <c:v>7.1608143586310788</c:v>
                </c:pt>
                <c:pt idx="9">
                  <c:v>6.8890798238191353</c:v>
                </c:pt>
                <c:pt idx="10">
                  <c:v>6.5551417237954084</c:v>
                </c:pt>
                <c:pt idx="11">
                  <c:v>6.2879028539656581</c:v>
                </c:pt>
                <c:pt idx="12">
                  <c:v>6.0945744594371192</c:v>
                </c:pt>
                <c:pt idx="13">
                  <c:v>6.1</c:v>
                </c:pt>
                <c:pt idx="14">
                  <c:v>6.2</c:v>
                </c:pt>
                <c:pt idx="15">
                  <c:v>6.25</c:v>
                </c:pt>
                <c:pt idx="16">
                  <c:v>6.25</c:v>
                </c:pt>
                <c:pt idx="17">
                  <c:v>6.25</c:v>
                </c:pt>
                <c:pt idx="18">
                  <c:v>6.25</c:v>
                </c:pt>
                <c:pt idx="19">
                  <c:v>6.25</c:v>
                </c:pt>
                <c:pt idx="20">
                  <c:v>6.25</c:v>
                </c:pt>
                <c:pt idx="21">
                  <c:v>6.25</c:v>
                </c:pt>
                <c:pt idx="22">
                  <c:v>6.25</c:v>
                </c:pt>
                <c:pt idx="23">
                  <c:v>6.25</c:v>
                </c:pt>
                <c:pt idx="24">
                  <c:v>6.25</c:v>
                </c:pt>
                <c:pt idx="25">
                  <c:v>6.25</c:v>
                </c:pt>
                <c:pt idx="26">
                  <c:v>6.25</c:v>
                </c:pt>
                <c:pt idx="27">
                  <c:v>6.25</c:v>
                </c:pt>
                <c:pt idx="28">
                  <c:v>6.25</c:v>
                </c:pt>
                <c:pt idx="29">
                  <c:v>6.25</c:v>
                </c:pt>
                <c:pt idx="30">
                  <c:v>6.25</c:v>
                </c:pt>
                <c:pt idx="31">
                  <c:v>6.25</c:v>
                </c:pt>
                <c:pt idx="32">
                  <c:v>6.25</c:v>
                </c:pt>
                <c:pt idx="33">
                  <c:v>6.25</c:v>
                </c:pt>
                <c:pt idx="34">
                  <c:v>6.25</c:v>
                </c:pt>
                <c:pt idx="35">
                  <c:v>6.25</c:v>
                </c:pt>
                <c:pt idx="36">
                  <c:v>6.25</c:v>
                </c:pt>
              </c:numCache>
            </c:numRef>
          </c:val>
          <c:smooth val="0"/>
        </c:ser>
        <c:ser>
          <c:idx val="1"/>
          <c:order val="1"/>
          <c:tx>
            <c:v>H</c:v>
          </c:tx>
          <c:spPr>
            <a:ln w="38100">
              <a:solidFill>
                <a:srgbClr val="0076BD"/>
              </a:solidFill>
            </a:ln>
          </c:spPr>
          <c:marker>
            <c:symbol val="none"/>
          </c:marker>
          <c:cat>
            <c:numRef>
              <c:f>långprognos!$A$3:$A$39</c:f>
              <c:numCache>
                <c:formatCode>m/d/yyyy</c:formatCode>
                <c:ptCount val="37"/>
                <c:pt idx="0">
                  <c:v>41320</c:v>
                </c:pt>
                <c:pt idx="1">
                  <c:v>41409</c:v>
                </c:pt>
                <c:pt idx="2">
                  <c:v>41501</c:v>
                </c:pt>
                <c:pt idx="3">
                  <c:v>41593</c:v>
                </c:pt>
                <c:pt idx="4">
                  <c:v>41685</c:v>
                </c:pt>
                <c:pt idx="5">
                  <c:v>41774</c:v>
                </c:pt>
                <c:pt idx="6">
                  <c:v>41866</c:v>
                </c:pt>
                <c:pt idx="7">
                  <c:v>41958</c:v>
                </c:pt>
                <c:pt idx="8">
                  <c:v>42050</c:v>
                </c:pt>
                <c:pt idx="9">
                  <c:v>42139</c:v>
                </c:pt>
                <c:pt idx="10">
                  <c:v>42231</c:v>
                </c:pt>
                <c:pt idx="11">
                  <c:v>42323</c:v>
                </c:pt>
                <c:pt idx="12">
                  <c:v>42415</c:v>
                </c:pt>
                <c:pt idx="13">
                  <c:v>42505</c:v>
                </c:pt>
                <c:pt idx="14">
                  <c:v>42597</c:v>
                </c:pt>
                <c:pt idx="15">
                  <c:v>42689</c:v>
                </c:pt>
                <c:pt idx="16">
                  <c:v>42781</c:v>
                </c:pt>
                <c:pt idx="17">
                  <c:v>42870</c:v>
                </c:pt>
                <c:pt idx="18">
                  <c:v>42962</c:v>
                </c:pt>
                <c:pt idx="19">
                  <c:v>43054</c:v>
                </c:pt>
                <c:pt idx="20">
                  <c:v>43146</c:v>
                </c:pt>
                <c:pt idx="21">
                  <c:v>43235</c:v>
                </c:pt>
                <c:pt idx="22">
                  <c:v>43327</c:v>
                </c:pt>
                <c:pt idx="23">
                  <c:v>43419</c:v>
                </c:pt>
                <c:pt idx="24">
                  <c:v>43511</c:v>
                </c:pt>
                <c:pt idx="25">
                  <c:v>43600</c:v>
                </c:pt>
                <c:pt idx="26">
                  <c:v>43692</c:v>
                </c:pt>
                <c:pt idx="27">
                  <c:v>43784</c:v>
                </c:pt>
                <c:pt idx="28">
                  <c:v>43876</c:v>
                </c:pt>
                <c:pt idx="29">
                  <c:v>43966</c:v>
                </c:pt>
                <c:pt idx="30">
                  <c:v>44058</c:v>
                </c:pt>
                <c:pt idx="31">
                  <c:v>44150</c:v>
                </c:pt>
                <c:pt idx="32">
                  <c:v>44242</c:v>
                </c:pt>
                <c:pt idx="33">
                  <c:v>44331</c:v>
                </c:pt>
                <c:pt idx="34">
                  <c:v>44423</c:v>
                </c:pt>
                <c:pt idx="35">
                  <c:v>44515</c:v>
                </c:pt>
                <c:pt idx="36">
                  <c:v>44607</c:v>
                </c:pt>
              </c:numCache>
            </c:numRef>
          </c:cat>
          <c:val>
            <c:numRef>
              <c:f>långprognos!$J$3:$J$39</c:f>
              <c:numCache>
                <c:formatCode>0.00</c:formatCode>
                <c:ptCount val="37"/>
                <c:pt idx="0">
                  <c:v>8.032750861825555</c:v>
                </c:pt>
                <c:pt idx="1">
                  <c:v>8.1246262355899379</c:v>
                </c:pt>
                <c:pt idx="2">
                  <c:v>8.1991236180097928</c:v>
                </c:pt>
                <c:pt idx="3">
                  <c:v>8.1915457427841414</c:v>
                </c:pt>
                <c:pt idx="4">
                  <c:v>8.1335692219432669</c:v>
                </c:pt>
                <c:pt idx="5">
                  <c:v>8.015060500531936</c:v>
                </c:pt>
                <c:pt idx="6">
                  <c:v>7.851004334414319</c:v>
                </c:pt>
                <c:pt idx="7">
                  <c:v>7.6409375025703943</c:v>
                </c:pt>
                <c:pt idx="8">
                  <c:v>7.4303354695471597</c:v>
                </c:pt>
                <c:pt idx="9">
                  <c:v>7.2399647491206753</c:v>
                </c:pt>
                <c:pt idx="10">
                  <c:v>7.0467010020718401</c:v>
                </c:pt>
                <c:pt idx="11">
                  <c:v>6.8631734478645798</c:v>
                </c:pt>
                <c:pt idx="12">
                  <c:v>6.7083823962238691</c:v>
                </c:pt>
                <c:pt idx="13">
                  <c:v>6.6</c:v>
                </c:pt>
                <c:pt idx="14">
                  <c:v>6.5</c:v>
                </c:pt>
                <c:pt idx="15">
                  <c:v>6.3</c:v>
                </c:pt>
                <c:pt idx="16">
                  <c:v>6.25</c:v>
                </c:pt>
                <c:pt idx="17">
                  <c:v>6.25</c:v>
                </c:pt>
                <c:pt idx="18">
                  <c:v>6.25</c:v>
                </c:pt>
                <c:pt idx="19">
                  <c:v>6.25</c:v>
                </c:pt>
                <c:pt idx="20">
                  <c:v>6.25</c:v>
                </c:pt>
                <c:pt idx="21">
                  <c:v>6.25</c:v>
                </c:pt>
                <c:pt idx="22">
                  <c:v>6.25</c:v>
                </c:pt>
                <c:pt idx="23">
                  <c:v>6.25</c:v>
                </c:pt>
                <c:pt idx="24">
                  <c:v>6.25</c:v>
                </c:pt>
                <c:pt idx="25">
                  <c:v>6.25</c:v>
                </c:pt>
                <c:pt idx="26">
                  <c:v>6.25</c:v>
                </c:pt>
                <c:pt idx="27">
                  <c:v>6.25</c:v>
                </c:pt>
                <c:pt idx="28">
                  <c:v>6.25</c:v>
                </c:pt>
                <c:pt idx="29">
                  <c:v>6.25</c:v>
                </c:pt>
                <c:pt idx="30">
                  <c:v>6.25</c:v>
                </c:pt>
                <c:pt idx="31">
                  <c:v>6.25</c:v>
                </c:pt>
                <c:pt idx="32">
                  <c:v>6.25</c:v>
                </c:pt>
                <c:pt idx="33">
                  <c:v>6.25</c:v>
                </c:pt>
                <c:pt idx="34">
                  <c:v>6.25</c:v>
                </c:pt>
                <c:pt idx="35">
                  <c:v>6.25</c:v>
                </c:pt>
                <c:pt idx="36">
                  <c:v>6.25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658688"/>
        <c:axId val="172660224"/>
      </c:lineChart>
      <c:lineChart>
        <c:grouping val="standard"/>
        <c:varyColors val="0"/>
        <c:ser>
          <c:idx val="3"/>
          <c:order val="2"/>
          <c:tx>
            <c:v>tom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0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671744"/>
        <c:axId val="172661760"/>
      </c:lineChart>
      <c:dateAx>
        <c:axId val="17265868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yy" sourceLinked="0"/>
        <c:majorTickMark val="in"/>
        <c:minorTickMark val="none"/>
        <c:tickLblPos val="low"/>
        <c:spPr>
          <a:ln w="3810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>
                <a:latin typeface="+mn-lt"/>
                <a:ea typeface="Arial"/>
                <a:cs typeface="Arial"/>
              </a:defRPr>
            </a:pPr>
            <a:endParaRPr lang="en-US"/>
          </a:p>
        </c:txPr>
        <c:crossAx val="172660224"/>
        <c:crosses val="autoZero"/>
        <c:auto val="1"/>
        <c:lblOffset val="100"/>
        <c:baseTimeUnit val="days"/>
        <c:majorUnit val="1"/>
        <c:majorTimeUnit val="years"/>
      </c:dateAx>
      <c:valAx>
        <c:axId val="172660224"/>
        <c:scaling>
          <c:orientation val="minMax"/>
          <c:max val="12"/>
          <c:min val="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 w="3810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>
                <a:latin typeface="+mn-lt"/>
                <a:ea typeface="Arial"/>
                <a:cs typeface="Arial"/>
              </a:defRPr>
            </a:pPr>
            <a:endParaRPr lang="en-US"/>
          </a:p>
        </c:txPr>
        <c:crossAx val="172658688"/>
        <c:crosses val="autoZero"/>
        <c:crossBetween val="between"/>
      </c:valAx>
      <c:valAx>
        <c:axId val="172661760"/>
        <c:scaling>
          <c:orientation val="minMax"/>
          <c:max val="12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810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172671744"/>
        <c:crosses val="max"/>
        <c:crossBetween val="between"/>
        <c:majorUnit val="2"/>
        <c:minorUnit val="0.4"/>
      </c:valAx>
      <c:catAx>
        <c:axId val="172671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72661760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9.0662960741700896E-2"/>
          <c:y val="2.9573934837092728E-2"/>
          <c:w val="0.18533824331696669"/>
          <c:h val="0.31407718771995602"/>
        </c:manualLayout>
      </c:layout>
      <c:overlay val="1"/>
      <c:spPr>
        <a:noFill/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n-lt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L</c:v>
          </c:tx>
          <c:spPr>
            <a:ln w="38100">
              <a:solidFill>
                <a:srgbClr val="A41D22"/>
              </a:solidFill>
            </a:ln>
          </c:spPr>
          <c:marker>
            <c:symbol val="none"/>
          </c:marker>
          <c:cat>
            <c:numRef>
              <c:f>långprognos!$A$3:$A$39</c:f>
              <c:numCache>
                <c:formatCode>m/d/yyyy</c:formatCode>
                <c:ptCount val="37"/>
                <c:pt idx="0">
                  <c:v>41320</c:v>
                </c:pt>
                <c:pt idx="1">
                  <c:v>41409</c:v>
                </c:pt>
                <c:pt idx="2">
                  <c:v>41501</c:v>
                </c:pt>
                <c:pt idx="3">
                  <c:v>41593</c:v>
                </c:pt>
                <c:pt idx="4">
                  <c:v>41685</c:v>
                </c:pt>
                <c:pt idx="5">
                  <c:v>41774</c:v>
                </c:pt>
                <c:pt idx="6">
                  <c:v>41866</c:v>
                </c:pt>
                <c:pt idx="7">
                  <c:v>41958</c:v>
                </c:pt>
                <c:pt idx="8">
                  <c:v>42050</c:v>
                </c:pt>
                <c:pt idx="9">
                  <c:v>42139</c:v>
                </c:pt>
                <c:pt idx="10">
                  <c:v>42231</c:v>
                </c:pt>
                <c:pt idx="11">
                  <c:v>42323</c:v>
                </c:pt>
                <c:pt idx="12">
                  <c:v>42415</c:v>
                </c:pt>
                <c:pt idx="13">
                  <c:v>42505</c:v>
                </c:pt>
                <c:pt idx="14">
                  <c:v>42597</c:v>
                </c:pt>
                <c:pt idx="15">
                  <c:v>42689</c:v>
                </c:pt>
                <c:pt idx="16">
                  <c:v>42781</c:v>
                </c:pt>
                <c:pt idx="17">
                  <c:v>42870</c:v>
                </c:pt>
                <c:pt idx="18">
                  <c:v>42962</c:v>
                </c:pt>
                <c:pt idx="19">
                  <c:v>43054</c:v>
                </c:pt>
                <c:pt idx="20">
                  <c:v>43146</c:v>
                </c:pt>
                <c:pt idx="21">
                  <c:v>43235</c:v>
                </c:pt>
                <c:pt idx="22">
                  <c:v>43327</c:v>
                </c:pt>
                <c:pt idx="23">
                  <c:v>43419</c:v>
                </c:pt>
                <c:pt idx="24">
                  <c:v>43511</c:v>
                </c:pt>
                <c:pt idx="25">
                  <c:v>43600</c:v>
                </c:pt>
                <c:pt idx="26">
                  <c:v>43692</c:v>
                </c:pt>
                <c:pt idx="27">
                  <c:v>43784</c:v>
                </c:pt>
                <c:pt idx="28">
                  <c:v>43876</c:v>
                </c:pt>
                <c:pt idx="29">
                  <c:v>43966</c:v>
                </c:pt>
                <c:pt idx="30">
                  <c:v>44058</c:v>
                </c:pt>
                <c:pt idx="31">
                  <c:v>44150</c:v>
                </c:pt>
                <c:pt idx="32">
                  <c:v>44242</c:v>
                </c:pt>
                <c:pt idx="33">
                  <c:v>44331</c:v>
                </c:pt>
                <c:pt idx="34">
                  <c:v>44423</c:v>
                </c:pt>
                <c:pt idx="35">
                  <c:v>44515</c:v>
                </c:pt>
                <c:pt idx="36">
                  <c:v>44607</c:v>
                </c:pt>
              </c:numCache>
            </c:numRef>
          </c:cat>
          <c:val>
            <c:numRef>
              <c:f>långprognos!$B$3:$B$39</c:f>
              <c:numCache>
                <c:formatCode>0.00</c:formatCode>
                <c:ptCount val="37"/>
                <c:pt idx="0">
                  <c:v>8.032750861825555</c:v>
                </c:pt>
                <c:pt idx="1">
                  <c:v>8.1246262355899379</c:v>
                </c:pt>
                <c:pt idx="2">
                  <c:v>8.1991236180097928</c:v>
                </c:pt>
                <c:pt idx="3">
                  <c:v>8.1915457427841414</c:v>
                </c:pt>
                <c:pt idx="4">
                  <c:v>8.1335692219432669</c:v>
                </c:pt>
                <c:pt idx="5">
                  <c:v>7.9725365452929635</c:v>
                </c:pt>
                <c:pt idx="6">
                  <c:v>7.7161291225011155</c:v>
                </c:pt>
                <c:pt idx="7">
                  <c:v>7.4252275538048513</c:v>
                </c:pt>
                <c:pt idx="8">
                  <c:v>7.1608143586310788</c:v>
                </c:pt>
                <c:pt idx="9">
                  <c:v>6.8890798238191353</c:v>
                </c:pt>
                <c:pt idx="10">
                  <c:v>6.5551417237954084</c:v>
                </c:pt>
                <c:pt idx="11">
                  <c:v>6.2879028539656581</c:v>
                </c:pt>
                <c:pt idx="12">
                  <c:v>6.0945744594371192</c:v>
                </c:pt>
                <c:pt idx="13">
                  <c:v>6.1</c:v>
                </c:pt>
                <c:pt idx="14">
                  <c:v>6.2</c:v>
                </c:pt>
                <c:pt idx="15">
                  <c:v>6.25</c:v>
                </c:pt>
                <c:pt idx="16">
                  <c:v>6.25</c:v>
                </c:pt>
                <c:pt idx="17">
                  <c:v>6.25</c:v>
                </c:pt>
                <c:pt idx="18">
                  <c:v>6.25</c:v>
                </c:pt>
                <c:pt idx="19">
                  <c:v>6.25</c:v>
                </c:pt>
                <c:pt idx="20">
                  <c:v>6.25</c:v>
                </c:pt>
                <c:pt idx="21">
                  <c:v>6.25</c:v>
                </c:pt>
                <c:pt idx="22">
                  <c:v>6.25</c:v>
                </c:pt>
                <c:pt idx="23">
                  <c:v>6.25</c:v>
                </c:pt>
                <c:pt idx="24">
                  <c:v>6.25</c:v>
                </c:pt>
                <c:pt idx="25">
                  <c:v>6.25</c:v>
                </c:pt>
                <c:pt idx="26">
                  <c:v>6.25</c:v>
                </c:pt>
                <c:pt idx="27">
                  <c:v>6.25</c:v>
                </c:pt>
                <c:pt idx="28">
                  <c:v>6.25</c:v>
                </c:pt>
                <c:pt idx="29">
                  <c:v>6.25</c:v>
                </c:pt>
                <c:pt idx="30">
                  <c:v>6.25</c:v>
                </c:pt>
                <c:pt idx="31">
                  <c:v>6.25</c:v>
                </c:pt>
                <c:pt idx="32">
                  <c:v>6.25</c:v>
                </c:pt>
                <c:pt idx="33">
                  <c:v>6.25</c:v>
                </c:pt>
                <c:pt idx="34">
                  <c:v>6.25</c:v>
                </c:pt>
                <c:pt idx="35">
                  <c:v>6.25</c:v>
                </c:pt>
                <c:pt idx="36">
                  <c:v>6.25</c:v>
                </c:pt>
              </c:numCache>
            </c:numRef>
          </c:val>
          <c:smooth val="0"/>
        </c:ser>
        <c:ser>
          <c:idx val="1"/>
          <c:order val="1"/>
          <c:tx>
            <c:v>H</c:v>
          </c:tx>
          <c:spPr>
            <a:ln w="38100">
              <a:solidFill>
                <a:srgbClr val="0076BD"/>
              </a:solidFill>
            </a:ln>
          </c:spPr>
          <c:marker>
            <c:symbol val="none"/>
          </c:marker>
          <c:cat>
            <c:numRef>
              <c:f>långprognos!$A$3:$A$39</c:f>
              <c:numCache>
                <c:formatCode>m/d/yyyy</c:formatCode>
                <c:ptCount val="37"/>
                <c:pt idx="0">
                  <c:v>41320</c:v>
                </c:pt>
                <c:pt idx="1">
                  <c:v>41409</c:v>
                </c:pt>
                <c:pt idx="2">
                  <c:v>41501</c:v>
                </c:pt>
                <c:pt idx="3">
                  <c:v>41593</c:v>
                </c:pt>
                <c:pt idx="4">
                  <c:v>41685</c:v>
                </c:pt>
                <c:pt idx="5">
                  <c:v>41774</c:v>
                </c:pt>
                <c:pt idx="6">
                  <c:v>41866</c:v>
                </c:pt>
                <c:pt idx="7">
                  <c:v>41958</c:v>
                </c:pt>
                <c:pt idx="8">
                  <c:v>42050</c:v>
                </c:pt>
                <c:pt idx="9">
                  <c:v>42139</c:v>
                </c:pt>
                <c:pt idx="10">
                  <c:v>42231</c:v>
                </c:pt>
                <c:pt idx="11">
                  <c:v>42323</c:v>
                </c:pt>
                <c:pt idx="12">
                  <c:v>42415</c:v>
                </c:pt>
                <c:pt idx="13">
                  <c:v>42505</c:v>
                </c:pt>
                <c:pt idx="14">
                  <c:v>42597</c:v>
                </c:pt>
                <c:pt idx="15">
                  <c:v>42689</c:v>
                </c:pt>
                <c:pt idx="16">
                  <c:v>42781</c:v>
                </c:pt>
                <c:pt idx="17">
                  <c:v>42870</c:v>
                </c:pt>
                <c:pt idx="18">
                  <c:v>42962</c:v>
                </c:pt>
                <c:pt idx="19">
                  <c:v>43054</c:v>
                </c:pt>
                <c:pt idx="20">
                  <c:v>43146</c:v>
                </c:pt>
                <c:pt idx="21">
                  <c:v>43235</c:v>
                </c:pt>
                <c:pt idx="22">
                  <c:v>43327</c:v>
                </c:pt>
                <c:pt idx="23">
                  <c:v>43419</c:v>
                </c:pt>
                <c:pt idx="24">
                  <c:v>43511</c:v>
                </c:pt>
                <c:pt idx="25">
                  <c:v>43600</c:v>
                </c:pt>
                <c:pt idx="26">
                  <c:v>43692</c:v>
                </c:pt>
                <c:pt idx="27">
                  <c:v>43784</c:v>
                </c:pt>
                <c:pt idx="28">
                  <c:v>43876</c:v>
                </c:pt>
                <c:pt idx="29">
                  <c:v>43966</c:v>
                </c:pt>
                <c:pt idx="30">
                  <c:v>44058</c:v>
                </c:pt>
                <c:pt idx="31">
                  <c:v>44150</c:v>
                </c:pt>
                <c:pt idx="32">
                  <c:v>44242</c:v>
                </c:pt>
                <c:pt idx="33">
                  <c:v>44331</c:v>
                </c:pt>
                <c:pt idx="34">
                  <c:v>44423</c:v>
                </c:pt>
                <c:pt idx="35">
                  <c:v>44515</c:v>
                </c:pt>
                <c:pt idx="36">
                  <c:v>44607</c:v>
                </c:pt>
              </c:numCache>
            </c:numRef>
          </c:cat>
          <c:val>
            <c:numRef>
              <c:f>långprognos!$J$3:$J$39</c:f>
              <c:numCache>
                <c:formatCode>0.00</c:formatCode>
                <c:ptCount val="37"/>
                <c:pt idx="0">
                  <c:v>8.032750861825555</c:v>
                </c:pt>
                <c:pt idx="1">
                  <c:v>8.1246262355899379</c:v>
                </c:pt>
                <c:pt idx="2">
                  <c:v>8.1991236180097928</c:v>
                </c:pt>
                <c:pt idx="3">
                  <c:v>8.1915457427841414</c:v>
                </c:pt>
                <c:pt idx="4">
                  <c:v>8.1335692219432669</c:v>
                </c:pt>
                <c:pt idx="5">
                  <c:v>8.015060500531936</c:v>
                </c:pt>
                <c:pt idx="6">
                  <c:v>7.851004334414319</c:v>
                </c:pt>
                <c:pt idx="7">
                  <c:v>7.6409375025703943</c:v>
                </c:pt>
                <c:pt idx="8">
                  <c:v>7.4303354695471597</c:v>
                </c:pt>
                <c:pt idx="9">
                  <c:v>7.2399647491206753</c:v>
                </c:pt>
                <c:pt idx="10">
                  <c:v>7.0467010020718401</c:v>
                </c:pt>
                <c:pt idx="11">
                  <c:v>6.8631734478645798</c:v>
                </c:pt>
                <c:pt idx="12">
                  <c:v>6.7083823962238691</c:v>
                </c:pt>
                <c:pt idx="13">
                  <c:v>6.6</c:v>
                </c:pt>
                <c:pt idx="14">
                  <c:v>6.5</c:v>
                </c:pt>
                <c:pt idx="15">
                  <c:v>6.3</c:v>
                </c:pt>
                <c:pt idx="16">
                  <c:v>6.25</c:v>
                </c:pt>
                <c:pt idx="17">
                  <c:v>6.25</c:v>
                </c:pt>
                <c:pt idx="18">
                  <c:v>6.25</c:v>
                </c:pt>
                <c:pt idx="19">
                  <c:v>6.25</c:v>
                </c:pt>
                <c:pt idx="20">
                  <c:v>6.25</c:v>
                </c:pt>
                <c:pt idx="21">
                  <c:v>6.25</c:v>
                </c:pt>
                <c:pt idx="22">
                  <c:v>6.25</c:v>
                </c:pt>
                <c:pt idx="23">
                  <c:v>6.25</c:v>
                </c:pt>
                <c:pt idx="24">
                  <c:v>6.25</c:v>
                </c:pt>
                <c:pt idx="25">
                  <c:v>6.25</c:v>
                </c:pt>
                <c:pt idx="26">
                  <c:v>6.25</c:v>
                </c:pt>
                <c:pt idx="27">
                  <c:v>6.25</c:v>
                </c:pt>
                <c:pt idx="28">
                  <c:v>6.25</c:v>
                </c:pt>
                <c:pt idx="29">
                  <c:v>6.25</c:v>
                </c:pt>
                <c:pt idx="30">
                  <c:v>6.25</c:v>
                </c:pt>
                <c:pt idx="31">
                  <c:v>6.25</c:v>
                </c:pt>
                <c:pt idx="32">
                  <c:v>6.25</c:v>
                </c:pt>
                <c:pt idx="33">
                  <c:v>6.25</c:v>
                </c:pt>
                <c:pt idx="34">
                  <c:v>6.25</c:v>
                </c:pt>
                <c:pt idx="35">
                  <c:v>6.25</c:v>
                </c:pt>
                <c:pt idx="36">
                  <c:v>6.25</c:v>
                </c:pt>
              </c:numCache>
            </c:numRef>
          </c:val>
          <c:smooth val="0"/>
        </c:ser>
        <c:ser>
          <c:idx val="2"/>
          <c:order val="2"/>
          <c:tx>
            <c:v>Kris</c:v>
          </c:tx>
          <c:spPr>
            <a:ln w="38100">
              <a:solidFill>
                <a:srgbClr val="EEAF00"/>
              </a:solidFill>
            </a:ln>
          </c:spPr>
          <c:marker>
            <c:symbol val="none"/>
          </c:marker>
          <c:cat>
            <c:numRef>
              <c:f>långprognos!$A$3:$A$39</c:f>
              <c:numCache>
                <c:formatCode>m/d/yyyy</c:formatCode>
                <c:ptCount val="37"/>
                <c:pt idx="0">
                  <c:v>41320</c:v>
                </c:pt>
                <c:pt idx="1">
                  <c:v>41409</c:v>
                </c:pt>
                <c:pt idx="2">
                  <c:v>41501</c:v>
                </c:pt>
                <c:pt idx="3">
                  <c:v>41593</c:v>
                </c:pt>
                <c:pt idx="4">
                  <c:v>41685</c:v>
                </c:pt>
                <c:pt idx="5">
                  <c:v>41774</c:v>
                </c:pt>
                <c:pt idx="6">
                  <c:v>41866</c:v>
                </c:pt>
                <c:pt idx="7">
                  <c:v>41958</c:v>
                </c:pt>
                <c:pt idx="8">
                  <c:v>42050</c:v>
                </c:pt>
                <c:pt idx="9">
                  <c:v>42139</c:v>
                </c:pt>
                <c:pt idx="10">
                  <c:v>42231</c:v>
                </c:pt>
                <c:pt idx="11">
                  <c:v>42323</c:v>
                </c:pt>
                <c:pt idx="12">
                  <c:v>42415</c:v>
                </c:pt>
                <c:pt idx="13">
                  <c:v>42505</c:v>
                </c:pt>
                <c:pt idx="14">
                  <c:v>42597</c:v>
                </c:pt>
                <c:pt idx="15">
                  <c:v>42689</c:v>
                </c:pt>
                <c:pt idx="16">
                  <c:v>42781</c:v>
                </c:pt>
                <c:pt idx="17">
                  <c:v>42870</c:v>
                </c:pt>
                <c:pt idx="18">
                  <c:v>42962</c:v>
                </c:pt>
                <c:pt idx="19">
                  <c:v>43054</c:v>
                </c:pt>
                <c:pt idx="20">
                  <c:v>43146</c:v>
                </c:pt>
                <c:pt idx="21">
                  <c:v>43235</c:v>
                </c:pt>
                <c:pt idx="22">
                  <c:v>43327</c:v>
                </c:pt>
                <c:pt idx="23">
                  <c:v>43419</c:v>
                </c:pt>
                <c:pt idx="24">
                  <c:v>43511</c:v>
                </c:pt>
                <c:pt idx="25">
                  <c:v>43600</c:v>
                </c:pt>
                <c:pt idx="26">
                  <c:v>43692</c:v>
                </c:pt>
                <c:pt idx="27">
                  <c:v>43784</c:v>
                </c:pt>
                <c:pt idx="28">
                  <c:v>43876</c:v>
                </c:pt>
                <c:pt idx="29">
                  <c:v>43966</c:v>
                </c:pt>
                <c:pt idx="30">
                  <c:v>44058</c:v>
                </c:pt>
                <c:pt idx="31">
                  <c:v>44150</c:v>
                </c:pt>
                <c:pt idx="32">
                  <c:v>44242</c:v>
                </c:pt>
                <c:pt idx="33">
                  <c:v>44331</c:v>
                </c:pt>
                <c:pt idx="34">
                  <c:v>44423</c:v>
                </c:pt>
                <c:pt idx="35">
                  <c:v>44515</c:v>
                </c:pt>
                <c:pt idx="36">
                  <c:v>44607</c:v>
                </c:pt>
              </c:numCache>
            </c:numRef>
          </c:cat>
          <c:val>
            <c:numRef>
              <c:f>långprognos!$R$3:$R$39</c:f>
              <c:numCache>
                <c:formatCode>General</c:formatCode>
                <c:ptCount val="37"/>
                <c:pt idx="21" formatCode="0.00">
                  <c:v>6.25</c:v>
                </c:pt>
                <c:pt idx="22" formatCode="0.00">
                  <c:v>6.4950969154694054</c:v>
                </c:pt>
                <c:pt idx="23" formatCode="0.00">
                  <c:v>6.8637280303084722</c:v>
                </c:pt>
                <c:pt idx="24" formatCode="0.00">
                  <c:v>7.3379945697143505</c:v>
                </c:pt>
                <c:pt idx="25" formatCode="0.00">
                  <c:v>7.8999977588841936</c:v>
                </c:pt>
                <c:pt idx="26" formatCode="0.00">
                  <c:v>8.5318388230151516</c:v>
                </c:pt>
                <c:pt idx="27" formatCode="0.00">
                  <c:v>9.1804791907548911</c:v>
                </c:pt>
                <c:pt idx="28" formatCode="0.00">
                  <c:v>9.7928802907510768</c:v>
                </c:pt>
                <c:pt idx="29" formatCode="0.00">
                  <c:v>10.316003551651374</c:v>
                </c:pt>
                <c:pt idx="30" formatCode="0.00">
                  <c:v>10.696810402103445</c:v>
                </c:pt>
                <c:pt idx="31" formatCode="0.00">
                  <c:v>10.961939621304539</c:v>
                </c:pt>
                <c:pt idx="32" formatCode="0.00">
                  <c:v>11.138029988451907</c:v>
                </c:pt>
                <c:pt idx="33" formatCode="0.00">
                  <c:v>11.251720282742793</c:v>
                </c:pt>
                <c:pt idx="34" formatCode="0.00">
                  <c:v>10.75</c:v>
                </c:pt>
                <c:pt idx="35" formatCode="0.00">
                  <c:v>10.65</c:v>
                </c:pt>
                <c:pt idx="36" formatCode="0.00">
                  <c:v>10.55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716160"/>
        <c:axId val="172425984"/>
      </c:lineChart>
      <c:lineChart>
        <c:grouping val="standard"/>
        <c:varyColors val="0"/>
        <c:ser>
          <c:idx val="3"/>
          <c:order val="3"/>
          <c:tx>
            <c:v>tom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0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429312"/>
        <c:axId val="172427520"/>
      </c:lineChart>
      <c:dateAx>
        <c:axId val="17071616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yy" sourceLinked="0"/>
        <c:majorTickMark val="in"/>
        <c:minorTickMark val="none"/>
        <c:tickLblPos val="low"/>
        <c:spPr>
          <a:ln w="3810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>
                <a:latin typeface="+mn-lt"/>
                <a:ea typeface="Arial"/>
                <a:cs typeface="Arial"/>
              </a:defRPr>
            </a:pPr>
            <a:endParaRPr lang="en-US"/>
          </a:p>
        </c:txPr>
        <c:crossAx val="172425984"/>
        <c:crosses val="autoZero"/>
        <c:auto val="1"/>
        <c:lblOffset val="100"/>
        <c:baseTimeUnit val="days"/>
        <c:majorUnit val="1"/>
        <c:majorTimeUnit val="years"/>
      </c:dateAx>
      <c:valAx>
        <c:axId val="172425984"/>
        <c:scaling>
          <c:orientation val="minMax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0"/>
        <c:majorTickMark val="in"/>
        <c:minorTickMark val="none"/>
        <c:tickLblPos val="nextTo"/>
        <c:spPr>
          <a:ln w="3810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>
                <a:latin typeface="+mn-lt"/>
                <a:ea typeface="Arial"/>
                <a:cs typeface="Arial"/>
              </a:defRPr>
            </a:pPr>
            <a:endParaRPr lang="en-US"/>
          </a:p>
        </c:txPr>
        <c:crossAx val="170716160"/>
        <c:crosses val="autoZero"/>
        <c:crossBetween val="between"/>
      </c:valAx>
      <c:valAx>
        <c:axId val="172427520"/>
        <c:scaling>
          <c:orientation val="minMax"/>
          <c:max val="12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8100" cap="flat" cmpd="sng" algn="ctr">
            <a:solidFill>
              <a:srgbClr val="000000">
                <a:lumMod val="100000"/>
              </a:srgbClr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172429312"/>
        <c:crosses val="max"/>
        <c:crossBetween val="between"/>
        <c:majorUnit val="2"/>
        <c:minorUnit val="0.4"/>
      </c:valAx>
      <c:catAx>
        <c:axId val="172429312"/>
        <c:scaling>
          <c:orientation val="minMax"/>
        </c:scaling>
        <c:delete val="1"/>
        <c:axPos val="b"/>
        <c:majorTickMark val="out"/>
        <c:minorTickMark val="none"/>
        <c:tickLblPos val="nextTo"/>
        <c:crossAx val="172427520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9.0662960741700896E-2"/>
          <c:y val="2.9573934837092728E-2"/>
          <c:w val="0.18533824331696669"/>
          <c:h val="0.31407718771995602"/>
        </c:manualLayout>
      </c:layout>
      <c:overlay val="1"/>
      <c:spPr>
        <a:noFill/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n-lt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0.77381</cdr:x>
      <cdr:y>0.14993</cdr:y>
    </cdr:from>
    <cdr:to>
      <cdr:x>0.88845</cdr:x>
      <cdr:y>0.35397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5832648" y="678464"/>
          <a:ext cx="864110" cy="9233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800" dirty="0" err="1" smtClean="0">
              <a:latin typeface="+mn-lt"/>
            </a:rPr>
            <a:t>Crisis</a:t>
          </a:r>
          <a:r>
            <a:rPr lang="sv-SE" sz="1800" dirty="0" smtClean="0">
              <a:latin typeface="+mn-lt"/>
            </a:rPr>
            <a:t>, </a:t>
          </a:r>
          <a:r>
            <a:rPr lang="sv-SE" sz="1800" dirty="0" err="1" smtClean="0">
              <a:latin typeface="+mn-lt"/>
            </a:rPr>
            <a:t>with</a:t>
          </a:r>
          <a:r>
            <a:rPr lang="sv-SE" sz="1800" dirty="0" smtClean="0">
              <a:latin typeface="+mn-lt"/>
            </a:rPr>
            <a:t> </a:t>
          </a:r>
          <a:r>
            <a:rPr lang="sv-SE" sz="1800" dirty="0" err="1" smtClean="0">
              <a:latin typeface="+mn-lt"/>
            </a:rPr>
            <a:t>prob</a:t>
          </a:r>
          <a:r>
            <a:rPr lang="sv-SE" sz="1800" dirty="0" smtClean="0">
              <a:latin typeface="+mn-lt"/>
            </a:rPr>
            <a:t> p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1EE-1B5D-4222-8423-6C7A61132963}" type="datetimeFigureOut">
              <a:rPr lang="sv-SE" smtClean="0"/>
              <a:t>2015-11-12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7863" y="4703763"/>
            <a:ext cx="5416550" cy="4456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B547-5125-42A6-AB45-609D864004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68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68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68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8FC4B-DB87-4F64-8E32-EC7FC6EEA26C}" type="slidenum">
              <a:rPr lang="sv-SE" altLang="sv-SE"/>
              <a:pPr/>
              <a:t>8</a:t>
            </a:fld>
            <a:endParaRPr lang="sv-SE" altLang="sv-SE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/>
              <a:t>Even if we can see strong economic development ahead, cost pressure will be fairly low. This is primarily due to…</a:t>
            </a:r>
          </a:p>
          <a:p>
            <a:r>
              <a:rPr lang="sv-SE" altLang="sv-SE"/>
              <a:t>However, we believe that inflation will approach the target of 2 per cent.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685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5698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2863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449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421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F853-C5B1-4F7D-9BC7-9558ECE549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AF412-940A-49B2-BF64-47678365F4A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55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50825"/>
            <a:ext cx="2057400" cy="58753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1813" y="250825"/>
            <a:ext cx="6019800" cy="58753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BD46-823E-4CC9-BA97-D28F2C91D4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6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Ö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ÖPPEN</a:t>
            </a:r>
          </a:p>
        </p:txBody>
      </p:sp>
    </p:spTree>
    <p:extLst>
      <p:ext uri="{BB962C8B-B14F-4D97-AF65-F5344CB8AC3E}">
        <p14:creationId xmlns:p14="http://schemas.microsoft.com/office/powerpoint/2010/main" val="123055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egräns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</a:t>
            </a:r>
            <a:r>
              <a:rPr lang="sv-SE" sz="1000" dirty="0" smtClean="0">
                <a:latin typeface="+mj-lt"/>
              </a:rPr>
              <a:t>BEGRÄNSAD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8116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äns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KÄNSLIG</a:t>
            </a:r>
          </a:p>
        </p:txBody>
      </p:sp>
    </p:spTree>
    <p:extLst>
      <p:ext uri="{BB962C8B-B14F-4D97-AF65-F5344CB8AC3E}">
        <p14:creationId xmlns:p14="http://schemas.microsoft.com/office/powerpoint/2010/main" val="35400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ycket käns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2988" y="5661025"/>
            <a:ext cx="2447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MYCKET KÄNSLIG</a:t>
            </a:r>
            <a:r>
              <a:rPr lang="sv-SE" sz="9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254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ub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248"/>
            <a:ext cx="2592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</a:t>
            </a:r>
            <a:r>
              <a:rPr lang="sv-SE" sz="1000" dirty="0" smtClean="0">
                <a:latin typeface="+mj-lt"/>
              </a:rPr>
              <a:t>: </a:t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</a:t>
            </a:r>
            <a:r>
              <a:rPr lang="sv-SE" sz="1000" dirty="0">
                <a:latin typeface="+mj-lt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624059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estri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5661025"/>
            <a:ext cx="2448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</a:t>
            </a:r>
            <a:r>
              <a:rPr lang="sv-SE" sz="1000" dirty="0" smtClean="0">
                <a:latin typeface="+mj-lt"/>
              </a:rPr>
              <a:t/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RESTRICTED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5239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</a:t>
            </a:r>
            <a:r>
              <a:rPr lang="sv-SE" sz="1000" dirty="0" smtClean="0">
                <a:latin typeface="+mj-lt"/>
              </a:rPr>
              <a:t/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CONFIDENTIAL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722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5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rictly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</a:t>
            </a:r>
            <a:r>
              <a:rPr lang="sv-SE" sz="1000" dirty="0" smtClean="0">
                <a:latin typeface="+mj-lt"/>
              </a:rPr>
              <a:t/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STRICTLY CONFIDENTIAL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819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3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71D3D-CE30-478A-9080-60B59D4B06E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21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FE6F5-1AAF-47DF-9D0B-A3098A31B48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7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3" y="1600201"/>
            <a:ext cx="822960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552" y="3926309"/>
            <a:ext cx="822960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53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396875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552" y="3926309"/>
            <a:ext cx="396875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43438" y="1600201"/>
            <a:ext cx="3976489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643438" y="3926309"/>
            <a:ext cx="3976489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4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65622-C9DB-499F-BA34-209B54890EC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54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42AD2-B198-41A4-A692-9587CC0BE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42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5B86B-0BE7-4BF8-AAEC-3B3B440B6D1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50825"/>
            <a:ext cx="74533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1763"/>
            <a:ext cx="2133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1763"/>
            <a:ext cx="2895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81763"/>
            <a:ext cx="2133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13C9B9-01B1-45AA-AD70-C316BB011A5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9750" y="6386513"/>
            <a:ext cx="8061325" cy="107950"/>
          </a:xfrm>
          <a:prstGeom prst="rect">
            <a:avLst/>
          </a:prstGeom>
          <a:solidFill>
            <a:srgbClr val="0C3D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4107" name="Picture 11" descr="RB_logo_24-1200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0"/>
            <a:ext cx="630237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21" r:id="rId14"/>
    <p:sldLayoutId id="2147483716" r:id="rId15"/>
    <p:sldLayoutId id="2147483717" r:id="rId16"/>
    <p:sldLayoutId id="2147483718" r:id="rId17"/>
    <p:sldLayoutId id="2147483720" r:id="rId18"/>
    <p:sldLayoutId id="2147483719" r:id="rId19"/>
    <p:sldLayoutId id="2147483722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9pPr>
    </p:titleStyle>
    <p:bodyStyle>
      <a:lvl1pPr marL="441325" indent="-441325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31445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3pPr>
      <a:lvl4pPr marL="1722438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1304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876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448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5020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592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sz="quarter" idx="1"/>
          </p:nvPr>
        </p:nvSpPr>
        <p:spPr>
          <a:xfrm>
            <a:off x="1547664" y="5640388"/>
            <a:ext cx="6435874" cy="884956"/>
          </a:xfrm>
        </p:spPr>
        <p:txBody>
          <a:bodyPr/>
          <a:lstStyle/>
          <a:p>
            <a:r>
              <a:rPr lang="sv-SE" dirty="0" smtClean="0"/>
              <a:t>Trinity Workshop, Nov 7, Princeton</a:t>
            </a:r>
          </a:p>
          <a:p>
            <a:r>
              <a:rPr lang="sv-SE" sz="1600" dirty="0" err="1" smtClean="0"/>
              <a:t>Disclaimer</a:t>
            </a:r>
            <a:r>
              <a:rPr lang="sv-SE" sz="1600" dirty="0" smtClean="0"/>
              <a:t>: The </a:t>
            </a:r>
            <a:r>
              <a:rPr lang="sv-SE" sz="1600" dirty="0" err="1" smtClean="0"/>
              <a:t>views</a:t>
            </a:r>
            <a:r>
              <a:rPr lang="sv-SE" sz="1600" dirty="0" smtClean="0"/>
              <a:t> expressed </a:t>
            </a:r>
            <a:r>
              <a:rPr lang="sv-SE" sz="1600" dirty="0" err="1" smtClean="0"/>
              <a:t>here</a:t>
            </a:r>
            <a:r>
              <a:rPr lang="sv-SE" sz="1600" dirty="0" smtClean="0"/>
              <a:t> </a:t>
            </a:r>
            <a:r>
              <a:rPr lang="sv-SE" sz="1600" dirty="0" err="1" smtClean="0"/>
              <a:t>are</a:t>
            </a:r>
            <a:r>
              <a:rPr lang="sv-SE" sz="1600" dirty="0" smtClean="0"/>
              <a:t> my </a:t>
            </a:r>
            <a:r>
              <a:rPr lang="sv-SE" sz="1600" dirty="0" err="1" smtClean="0"/>
              <a:t>own</a:t>
            </a:r>
            <a:r>
              <a:rPr lang="sv-SE" sz="1600" dirty="0" smtClean="0"/>
              <a:t> and </a:t>
            </a:r>
            <a:r>
              <a:rPr lang="en-US" sz="1600" dirty="0"/>
              <a:t>should not be interpreted as reflecting the views of </a:t>
            </a:r>
            <a:r>
              <a:rPr lang="en-US" sz="1600" dirty="0" err="1"/>
              <a:t>Sveriges</a:t>
            </a:r>
            <a:r>
              <a:rPr lang="en-US" sz="1600" dirty="0"/>
              <a:t> </a:t>
            </a:r>
            <a:r>
              <a:rPr lang="en-US" sz="1600" dirty="0" err="1"/>
              <a:t>Riksbank</a:t>
            </a:r>
            <a:r>
              <a:rPr lang="en-US" sz="1600" dirty="0"/>
              <a:t>.</a:t>
            </a:r>
            <a:endParaRPr lang="sv-SE" sz="1600" dirty="0" smtClean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Financial</a:t>
            </a:r>
            <a:r>
              <a:rPr lang="sv-SE" dirty="0" smtClean="0"/>
              <a:t> </a:t>
            </a:r>
            <a:r>
              <a:rPr lang="sv-SE" dirty="0" err="1" smtClean="0"/>
              <a:t>imbalances</a:t>
            </a:r>
            <a:r>
              <a:rPr lang="sv-SE" dirty="0" smtClean="0"/>
              <a:t> in the </a:t>
            </a:r>
            <a:r>
              <a:rPr lang="sv-SE" dirty="0" err="1" smtClean="0"/>
              <a:t>monetary</a:t>
            </a:r>
            <a:r>
              <a:rPr lang="sv-SE" dirty="0" smtClean="0"/>
              <a:t> policy decision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David Vestin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8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MP be concerned with financial imbalances?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2" y="1600200"/>
            <a:ext cx="8432675" cy="4525963"/>
          </a:xfrm>
        </p:spPr>
        <p:txBody>
          <a:bodyPr/>
          <a:lstStyle/>
          <a:p>
            <a:r>
              <a:rPr lang="en-US" dirty="0" smtClean="0"/>
              <a:t>Imbalances can lead to low inflation, high unemployment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Macro-</a:t>
            </a:r>
            <a:r>
              <a:rPr lang="en-US" dirty="0" err="1" smtClean="0"/>
              <a:t>pru</a:t>
            </a:r>
            <a:r>
              <a:rPr lang="en-US" dirty="0" smtClean="0"/>
              <a:t> not in place – MP provides </a:t>
            </a:r>
            <a:r>
              <a:rPr lang="en-US" b="1" dirty="0" smtClean="0"/>
              <a:t>temporary</a:t>
            </a:r>
            <a:r>
              <a:rPr lang="en-US" dirty="0" smtClean="0"/>
              <a:t> bridge</a:t>
            </a:r>
          </a:p>
          <a:p>
            <a:endParaRPr lang="en-US" dirty="0" smtClean="0"/>
          </a:p>
          <a:p>
            <a:r>
              <a:rPr lang="en-US" dirty="0" smtClean="0"/>
              <a:t>Macro-</a:t>
            </a:r>
            <a:r>
              <a:rPr lang="en-US" dirty="0" err="1" smtClean="0"/>
              <a:t>pru</a:t>
            </a:r>
            <a:r>
              <a:rPr lang="en-US" dirty="0" smtClean="0"/>
              <a:t> instruments too weak, can be circumvented…</a:t>
            </a:r>
          </a:p>
          <a:p>
            <a:endParaRPr lang="en-US" dirty="0" smtClean="0"/>
          </a:p>
          <a:p>
            <a:r>
              <a:rPr lang="en-US" dirty="0" smtClean="0"/>
              <a:t>Possible narrow aim of macro-</a:t>
            </a:r>
            <a:r>
              <a:rPr lang="en-US" dirty="0" err="1" smtClean="0"/>
              <a:t>pru</a:t>
            </a:r>
            <a:r>
              <a:rPr lang="en-US" dirty="0" smtClean="0"/>
              <a:t>: only ”systemic” risk</a:t>
            </a:r>
          </a:p>
          <a:p>
            <a:endParaRPr lang="en-US" dirty="0" smtClean="0"/>
          </a:p>
          <a:p>
            <a:r>
              <a:rPr lang="en-US" dirty="0" smtClean="0"/>
              <a:t>Similar transmission channels, co-ordination needed?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9385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Policy 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weigh risks to households balance sheet with ”normal” monetary policy considerations</a:t>
            </a:r>
          </a:p>
          <a:p>
            <a:endParaRPr lang="en-US" dirty="0" smtClean="0"/>
          </a:p>
          <a:p>
            <a:r>
              <a:rPr lang="en-US" dirty="0" smtClean="0"/>
              <a:t>We illustrate a simple example: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Extend policy horizon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Model ”bad scenario”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Model how monetary policy affect p(bad scenario)</a:t>
            </a:r>
          </a:p>
          <a:p>
            <a:pPr marL="62071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Foundation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531812" y="1600200"/>
                <a:ext cx="8360667" cy="4525963"/>
              </a:xfrm>
            </p:spPr>
            <p:txBody>
              <a:bodyPr/>
              <a:lstStyle/>
              <a:p>
                <a:r>
                  <a:rPr lang="sv-SE" dirty="0" smtClean="0"/>
                  <a:t>Svensson (1997)</a:t>
                </a:r>
                <a:br>
                  <a:rPr lang="sv-SE" dirty="0" smtClean="0"/>
                </a:br>
                <a:endParaRPr lang="sv-SE" dirty="0" smtClean="0"/>
              </a:p>
              <a:p>
                <a:pPr marL="620713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v-SE" b="1" i="1" smtClean="0">
                              <a:latin typeface="Cambria Math"/>
                            </a:rPr>
                            <m:t>𝑳</m:t>
                          </m:r>
                          <m:r>
                            <a:rPr lang="sv-SE" b="1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sv-SE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v-SE" b="1" i="1"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  <m:r>
                                <a:rPr lang="sv-SE" b="1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v-SE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v-SE" b="1" i="1"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sv-SE" b="1" i="1"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sv-SE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v-SE" b="1" i="1">
                          <a:latin typeface="Cambria Math"/>
                        </a:rPr>
                        <m:t>+</m:t>
                      </m:r>
                      <m:r>
                        <a:rPr lang="sv-SE" b="1" i="1">
                          <a:latin typeface="Cambria Math"/>
                          <a:ea typeface="Cambria Math"/>
                        </a:rPr>
                        <m:t>𝝀</m:t>
                      </m:r>
                      <m:sSup>
                        <m:sSupPr>
                          <m:ctrlPr>
                            <a:rPr lang="sv-SE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v-SE" b="1" i="1">
                                  <a:latin typeface="Cambria Math"/>
                                </a:rPr>
                                <m:t>𝒖</m:t>
                              </m:r>
                              <m:r>
                                <a:rPr lang="sv-SE" b="1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v-SE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v-SE" b="1" i="1">
                                      <a:latin typeface="Cambria Math"/>
                                      <a:ea typeface="Cambria Math"/>
                                    </a:rPr>
                                    <m:t>𝒖</m:t>
                                  </m:r>
                                </m:e>
                                <m:sup>
                                  <m:r>
                                    <a:rPr lang="sv-SE" b="1" i="1"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sv-SE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r>
                  <a:rPr lang="sv-SE" dirty="0" smtClean="0"/>
                  <a:t/>
                </a:r>
                <a:br>
                  <a:rPr lang="sv-SE" dirty="0" smtClean="0"/>
                </a:br>
                <a:endParaRPr lang="sv-SE" dirty="0" smtClean="0"/>
              </a:p>
              <a:p>
                <a:r>
                  <a:rPr lang="sv-SE" dirty="0" err="1" smtClean="0"/>
                  <a:t>Schularick</a:t>
                </a:r>
                <a:r>
                  <a:rPr lang="sv-SE" dirty="0" smtClean="0"/>
                  <a:t> and Taylor (2012): </a:t>
                </a:r>
                <a:r>
                  <a:rPr lang="sv-SE" dirty="0"/>
                  <a:t/>
                </a:r>
                <a:br>
                  <a:rPr lang="sv-SE" dirty="0"/>
                </a:br>
                <a:r>
                  <a:rPr lang="sv-SE" dirty="0" smtClean="0"/>
                  <a:t>		</a:t>
                </a:r>
                <a:br>
                  <a:rPr lang="sv-SE" dirty="0" smtClean="0"/>
                </a:br>
                <a:r>
                  <a:rPr lang="sv-SE" dirty="0" smtClean="0"/>
                  <a:t>		p(</a:t>
                </a:r>
                <a:r>
                  <a:rPr lang="sv-SE" dirty="0" err="1" smtClean="0"/>
                  <a:t>crisis</a:t>
                </a:r>
                <a:r>
                  <a:rPr lang="sv-SE" dirty="0" smtClean="0"/>
                  <a:t>) = f(real </a:t>
                </a:r>
                <a:r>
                  <a:rPr lang="sv-SE" dirty="0" err="1" smtClean="0"/>
                  <a:t>credit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growth</a:t>
                </a:r>
                <a:r>
                  <a:rPr lang="sv-SE" dirty="0" smtClean="0"/>
                  <a:t>)</a:t>
                </a:r>
              </a:p>
              <a:p>
                <a:endParaRPr lang="sv-SE" dirty="0"/>
              </a:p>
              <a:p>
                <a:r>
                  <a:rPr lang="sv-SE" dirty="0" smtClean="0"/>
                  <a:t>BVAR:  real </a:t>
                </a:r>
                <a:r>
                  <a:rPr lang="sv-SE" dirty="0" err="1" smtClean="0"/>
                  <a:t>credit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groth</a:t>
                </a:r>
                <a:r>
                  <a:rPr lang="sv-SE" dirty="0" smtClean="0"/>
                  <a:t> = f(</a:t>
                </a:r>
                <a:r>
                  <a:rPr lang="sv-SE" dirty="0" err="1" smtClean="0"/>
                  <a:t>interest</a:t>
                </a:r>
                <a:r>
                  <a:rPr lang="sv-SE" dirty="0" smtClean="0"/>
                  <a:t> rate)</a:t>
                </a:r>
              </a:p>
              <a:p>
                <a:endParaRPr lang="sv-SE" dirty="0"/>
              </a:p>
              <a:p>
                <a:r>
                  <a:rPr lang="sv-SE" dirty="0" smtClean="0"/>
                  <a:t>Alternative </a:t>
                </a:r>
                <a:r>
                  <a:rPr lang="sv-SE" dirty="0" err="1" smtClean="0"/>
                  <a:t>interest</a:t>
                </a:r>
                <a:r>
                  <a:rPr lang="sv-SE" dirty="0" smtClean="0"/>
                  <a:t> rate </a:t>
                </a:r>
                <a:r>
                  <a:rPr lang="sv-SE" dirty="0" err="1" smtClean="0"/>
                  <a:t>paths</a:t>
                </a:r>
                <a:r>
                  <a:rPr lang="sv-SE" dirty="0" smtClean="0"/>
                  <a:t>: </a:t>
                </a:r>
                <a:r>
                  <a:rPr lang="sv-SE" dirty="0" err="1" smtClean="0"/>
                  <a:t>through</a:t>
                </a:r>
                <a:r>
                  <a:rPr lang="sv-SE" dirty="0" smtClean="0"/>
                  <a:t> MP </a:t>
                </a:r>
                <a:r>
                  <a:rPr lang="sv-SE" dirty="0" err="1" smtClean="0"/>
                  <a:t>shocks</a:t>
                </a:r>
                <a:endParaRPr lang="sv-SE" dirty="0" smtClean="0"/>
              </a:p>
              <a:p>
                <a:endParaRPr lang="sv-SE" dirty="0"/>
              </a:p>
              <a:p>
                <a:endParaRPr lang="sv-SE" dirty="0" smtClean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1812" y="1600200"/>
                <a:ext cx="8360667" cy="4525963"/>
              </a:xfrm>
              <a:blipFill rotWithShape="1">
                <a:blip r:embed="rId2"/>
                <a:stretch>
                  <a:fillRect l="-1603" t="-1213" b="-80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5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Pragmatic</a:t>
            </a:r>
            <a:r>
              <a:rPr lang="sv-SE" dirty="0" smtClean="0"/>
              <a:t> inflation </a:t>
            </a:r>
            <a:r>
              <a:rPr lang="sv-SE" dirty="0" err="1" smtClean="0"/>
              <a:t>targeting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Forecasting period of 3 years</a:t>
                </a:r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b="1" dirty="0" smtClean="0"/>
                  <a:t>Loss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𝝀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𝒖</m:t>
                                    </m:r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𝒖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b="1" dirty="0" smtClean="0">
                  <a:ea typeface="Cambria Math"/>
                </a:endParaRPr>
              </a:p>
              <a:p>
                <a:endParaRPr lang="en-US" dirty="0" smtClean="0"/>
              </a:p>
              <a:p>
                <a:r>
                  <a:rPr lang="en-US" dirty="0"/>
                  <a:t>Construct a main forecast, based on models, </a:t>
                </a:r>
                <a:r>
                  <a:rPr lang="en-US" dirty="0" err="1"/>
                  <a:t>judgement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Policy options: consider higher/lower rate path</a:t>
                </a:r>
              </a:p>
              <a:p>
                <a:endParaRPr lang="en-US" dirty="0"/>
              </a:p>
              <a:p>
                <a:r>
                  <a:rPr lang="en-US" dirty="0"/>
                  <a:t>Use unanticipated monetary policy shocks</a:t>
                </a:r>
              </a:p>
              <a:p>
                <a:pPr lvl="1"/>
                <a:r>
                  <a:rPr lang="en-US" dirty="0"/>
                  <a:t>Reasonable if temporary </a:t>
                </a:r>
                <a:r>
                  <a:rPr lang="en-US" dirty="0" smtClean="0"/>
                  <a:t>deviation</a:t>
                </a:r>
                <a:endParaRPr lang="en-US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213" b="-283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4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Lengthen forecast </a:t>
            </a:r>
            <a:r>
              <a:rPr lang="en-US" dirty="0" err="1" smtClean="0"/>
              <a:t>horison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Risks can build, even</a:t>
                </a:r>
                <a:r>
                  <a:rPr lang="en-US" dirty="0"/>
                  <a:t> </a:t>
                </a:r>
                <a:r>
                  <a:rPr lang="en-US" dirty="0" smtClean="0"/>
                  <a:t>if inflation forecast on ”target”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/>
                  <a:t>R</a:t>
                </a:r>
                <a:r>
                  <a:rPr lang="en-US" dirty="0" smtClean="0"/>
                  <a:t>isks ”beyond the forecasting </a:t>
                </a:r>
                <a:r>
                  <a:rPr lang="en-US" dirty="0" err="1" smtClean="0"/>
                  <a:t>horison</a:t>
                </a:r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		Loss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sup>
                      <m:e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𝝀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𝒖</m:t>
                                    </m:r>
                                    <m:r>
                                      <a:rPr lang="en-US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𝒖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I.e. </a:t>
                </a:r>
                <a:r>
                  <a:rPr lang="en-US" i="1" dirty="0" smtClean="0"/>
                  <a:t>same targets for monetary policy</a:t>
                </a:r>
                <a:r>
                  <a:rPr lang="en-US" dirty="0" smtClean="0"/>
                  <a:t>, but now T=10</a:t>
                </a:r>
              </a:p>
              <a:p>
                <a:endParaRPr lang="en-US" dirty="0" smtClean="0"/>
              </a:p>
              <a:p>
                <a:r>
                  <a:rPr lang="en-US" dirty="0"/>
                  <a:t>T</a:t>
                </a:r>
                <a:r>
                  <a:rPr lang="en-US" dirty="0" smtClean="0"/>
                  <a:t>wo alternative interest rate paths,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H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igh</a:t>
                </a:r>
                <a:r>
                  <a:rPr lang="en-US" dirty="0" smtClean="0"/>
                  <a:t> and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L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ow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21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6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3995936" y="1700808"/>
            <a:ext cx="3816424" cy="3888432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graphicFrame>
        <p:nvGraphicFramePr>
          <p:cNvPr id="4" name="Diagra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90294"/>
              </p:ext>
            </p:extLst>
          </p:nvPr>
        </p:nvGraphicFramePr>
        <p:xfrm>
          <a:off x="755576" y="1526440"/>
          <a:ext cx="7537602" cy="452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Lenghten</a:t>
            </a:r>
            <a:r>
              <a:rPr lang="sv-SE" dirty="0" smtClean="0"/>
              <a:t> </a:t>
            </a:r>
            <a:r>
              <a:rPr lang="sv-SE" dirty="0" err="1" smtClean="0"/>
              <a:t>forecast</a:t>
            </a:r>
            <a:r>
              <a:rPr lang="sv-SE" dirty="0" smtClean="0"/>
              <a:t> </a:t>
            </a:r>
            <a:r>
              <a:rPr lang="sv-SE" dirty="0" err="1" smtClean="0"/>
              <a:t>horison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b="0" dirty="0" err="1" smtClean="0"/>
              <a:t>Unemployment</a:t>
            </a:r>
            <a:endParaRPr lang="sv-SE" sz="1600" b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41D8-FAB9-477A-8D85-141354E845E6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0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3995936" y="1700808"/>
            <a:ext cx="3816424" cy="3888432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graphicFrame>
        <p:nvGraphicFramePr>
          <p:cNvPr id="5" name="Diagram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22376"/>
              </p:ext>
            </p:extLst>
          </p:nvPr>
        </p:nvGraphicFramePr>
        <p:xfrm>
          <a:off x="755576" y="1526400"/>
          <a:ext cx="7537602" cy="452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Model</a:t>
            </a:r>
            <a:r>
              <a:rPr lang="sv-SE" dirty="0" smtClean="0"/>
              <a:t> ”Bad scenario”. </a:t>
            </a:r>
            <a:r>
              <a:rPr lang="sv-SE" dirty="0" err="1" smtClean="0"/>
              <a:t>Based</a:t>
            </a:r>
            <a:r>
              <a:rPr lang="sv-SE" dirty="0" smtClean="0"/>
              <a:t> on IMF (2012)</a:t>
            </a:r>
            <a:br>
              <a:rPr lang="sv-SE" dirty="0" smtClean="0"/>
            </a:br>
            <a:r>
              <a:rPr lang="sv-SE" sz="2400" b="0" dirty="0" err="1" smtClean="0"/>
              <a:t>Unemployment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41D8-FAB9-477A-8D85-141354E845E6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Short-</a:t>
            </a:r>
            <a:r>
              <a:rPr lang="sv-SE" dirty="0" err="1" smtClean="0"/>
              <a:t>run</a:t>
            </a:r>
            <a:r>
              <a:rPr lang="sv-SE" dirty="0" smtClean="0"/>
              <a:t> vs. </a:t>
            </a:r>
            <a:r>
              <a:rPr lang="sv-SE" dirty="0" err="1" smtClean="0"/>
              <a:t>longer</a:t>
            </a:r>
            <a:r>
              <a:rPr lang="sv-SE" dirty="0" err="1"/>
              <a:t>-</a:t>
            </a:r>
            <a:r>
              <a:rPr lang="sv-SE" dirty="0" err="1" smtClean="0"/>
              <a:t>run</a:t>
            </a:r>
            <a:r>
              <a:rPr lang="sv-SE" dirty="0" smtClean="0"/>
              <a:t> risks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518864" y="16002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v-SE" sz="2000" b="1" dirty="0" smtClean="0"/>
                  <a:t>                        E(Loss) </a:t>
                </a:r>
                <a14:m>
                  <m:oMath xmlns:m="http://schemas.openxmlformats.org/officeDocument/2006/math">
                    <m:r>
                      <a:rPr lang="sv-SE" sz="2000" b="1" i="1">
                        <a:latin typeface="Cambria Math"/>
                      </a:rPr>
                      <m:t>=</m:t>
                    </m:r>
                    <m:r>
                      <a:rPr lang="sv-SE" sz="2000" b="1" i="1" smtClean="0">
                        <a:latin typeface="Cambria Math"/>
                      </a:rPr>
                      <m:t>𝑬</m:t>
                    </m:r>
                    <m:nary>
                      <m:naryPr>
                        <m:chr m:val="∑"/>
                        <m:ctrlPr>
                          <a:rPr lang="sv-SE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sv-SE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</m:sup>
                      <m:e>
                        <m:d>
                          <m:dPr>
                            <m:ctrlPr>
                              <a:rPr lang="sv-SE" sz="2000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v-SE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sz="2000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sv-SE" sz="2000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sv-SE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sv-SE" sz="2000" b="1" i="1">
                                <a:latin typeface="Cambria Math"/>
                                <a:ea typeface="Cambria Math"/>
                              </a:rPr>
                              <m:t>𝝀</m:t>
                            </m:r>
                            <m:sSup>
                              <m:sSupPr>
                                <m:ctrlPr>
                                  <a:rPr lang="sv-SE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sz="2000" b="1" i="1">
                                        <a:latin typeface="Cambria Math"/>
                                      </a:rPr>
                                      <m:t>𝒖</m:t>
                                    </m:r>
                                    <m:r>
                                      <a:rPr lang="sv-SE" sz="2000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𝒖</m:t>
                                        </m:r>
                                      </m:e>
                                      <m:sup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sv-SE" sz="2000" b="1" dirty="0" smtClean="0"/>
              </a:p>
              <a:p>
                <a:pPr marL="0" indent="0">
                  <a:buNone/>
                </a:pPr>
                <a:endParaRPr lang="sv-SE" sz="2000" b="1" dirty="0" smtClean="0"/>
              </a:p>
              <a:p>
                <a:pPr marL="0" indent="0">
                  <a:buNone/>
                </a:pPr>
                <a:r>
                  <a:rPr lang="sv-SE" sz="2000" b="1" dirty="0"/>
                  <a:t> </a:t>
                </a:r>
                <a:r>
                  <a:rPr lang="sv-SE" sz="2000" b="1" dirty="0" smtClean="0"/>
                  <a:t>   </a:t>
                </a:r>
                <a14:m>
                  <m:oMath xmlns:m="http://schemas.openxmlformats.org/officeDocument/2006/math">
                    <m:r>
                      <a:rPr lang="sv-SE" sz="2000" b="1" i="1">
                        <a:latin typeface="Cambria Math"/>
                      </a:rPr>
                      <m:t>𝑬</m:t>
                    </m:r>
                    <m:nary>
                      <m:naryPr>
                        <m:chr m:val="∑"/>
                        <m:ctrlPr>
                          <a:rPr lang="sv-SE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sv-SE" sz="2000" b="1" i="1">
                            <a:latin typeface="Cambria Math"/>
                          </a:rPr>
                          <m:t>𝟑</m:t>
                        </m:r>
                      </m:sup>
                      <m:e>
                        <m:d>
                          <m:dPr>
                            <m:ctrlPr>
                              <a:rPr lang="sv-SE" sz="2000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v-SE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sz="2000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sv-SE" sz="2000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sv-SE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sv-SE" sz="2000" b="1" i="1">
                                <a:latin typeface="Cambria Math"/>
                                <a:ea typeface="Cambria Math"/>
                              </a:rPr>
                              <m:t>𝝀</m:t>
                            </m:r>
                            <m:sSup>
                              <m:sSupPr>
                                <m:ctrlPr>
                                  <a:rPr lang="sv-SE" sz="20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2000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sz="2000" b="1" i="1">
                                        <a:latin typeface="Cambria Math"/>
                                      </a:rPr>
                                      <m:t>𝒖</m:t>
                                    </m:r>
                                    <m:r>
                                      <a:rPr lang="sv-SE" sz="2000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𝒖</m:t>
                                        </m:r>
                                      </m:e>
                                      <m:sup>
                                        <m:r>
                                          <a:rPr lang="sv-SE" sz="2000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  <m:r>
                          <a:rPr lang="sv-SE" sz="2000" b="1" i="1" smtClean="0">
                            <a:latin typeface="Cambria Math"/>
                          </a:rPr>
                          <m:t> </m:t>
                        </m:r>
                        <m:r>
                          <a:rPr lang="sv-SE" sz="2000" b="1" i="1">
                            <a:latin typeface="Cambria Math"/>
                          </a:rPr>
                          <m:t>+</m:t>
                        </m:r>
                        <m:r>
                          <a:rPr lang="sv-SE" sz="2000" b="1" i="1" smtClean="0">
                            <a:latin typeface="Cambria Math"/>
                          </a:rPr>
                          <m:t>        </m:t>
                        </m:r>
                      </m:e>
                    </m:nary>
                    <m:r>
                      <a:rPr lang="sv-SE" sz="2000" b="1" i="1" smtClean="0">
                        <a:latin typeface="Cambria Math"/>
                      </a:rPr>
                      <m:t>𝒑</m:t>
                    </m:r>
                    <m:r>
                      <a:rPr lang="sv-SE" sz="2000" b="1" i="1" smtClean="0">
                        <a:latin typeface="Cambria Math"/>
                      </a:rPr>
                      <m:t>∗</m:t>
                    </m:r>
                    <m:r>
                      <a:rPr lang="sv-SE" sz="2000" b="1" i="1" smtClean="0">
                        <a:latin typeface="Cambria Math"/>
                      </a:rPr>
                      <m:t>𝑪𝒓𝒊𝒔𝒊𝒔</m:t>
                    </m:r>
                    <m:r>
                      <a:rPr lang="sv-SE" sz="2000" b="1" i="1" smtClean="0">
                        <a:latin typeface="Cambria Math"/>
                      </a:rPr>
                      <m:t> + </m:t>
                    </m:r>
                    <m:d>
                      <m:dPr>
                        <m:ctrlPr>
                          <a:rPr lang="sv-SE" sz="2000" b="1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sv-SE" sz="2000" b="1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sv-SE" sz="2000" b="1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sv-SE" sz="2000" b="1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𝒑</m:t>
                        </m:r>
                      </m:e>
                    </m:d>
                    <m:r>
                      <a:rPr lang="sv-SE" sz="2000" b="1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/>
                      </a:rPr>
                      <m:t>∗</m:t>
                    </m:r>
                    <m:r>
                      <a:rPr lang="sv-SE" sz="2000" b="1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sv-SE" sz="2000" b="1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sv-SE" sz="2000" b="1" dirty="0" smtClean="0"/>
              </a:p>
              <a:p>
                <a:pPr marL="0" indent="0">
                  <a:buNone/>
                </a:pPr>
                <a:r>
                  <a:rPr lang="sv-SE" sz="2000" b="1" dirty="0"/>
                  <a:t>  </a:t>
                </a:r>
                <a:r>
                  <a:rPr lang="sv-SE" sz="2000" b="1" dirty="0" smtClean="0"/>
                  <a:t>                     </a:t>
                </a:r>
                <a:r>
                  <a:rPr lang="sv-SE" sz="2000" b="1" dirty="0" err="1"/>
                  <a:t>s</a:t>
                </a:r>
                <a:r>
                  <a:rPr lang="sv-SE" sz="2000" b="1" dirty="0" err="1" smtClean="0"/>
                  <a:t>hortrun</a:t>
                </a:r>
                <a:r>
                  <a:rPr lang="sv-SE" sz="2000" b="1" dirty="0" smtClean="0"/>
                  <a:t>(x)              +       p(x) </a:t>
                </a:r>
                <a:r>
                  <a:rPr lang="sv-SE" sz="2000" b="1" dirty="0" err="1" smtClean="0"/>
                  <a:t>Crisis</a:t>
                </a:r>
                <a:endParaRPr lang="sv-SE" sz="2000" b="1" dirty="0" smtClean="0"/>
              </a:p>
              <a:p>
                <a:pPr marL="0" indent="0">
                  <a:buNone/>
                </a:pPr>
                <a:endParaRPr lang="sv-SE" sz="2000" b="1" dirty="0"/>
              </a:p>
              <a:p>
                <a:pPr marL="0" indent="0">
                  <a:buNone/>
                </a:pPr>
                <a:r>
                  <a:rPr lang="sv-SE" sz="2000" b="1" dirty="0" smtClean="0"/>
                  <a:t> x: </a:t>
                </a:r>
                <a:r>
                  <a:rPr lang="sv-SE" sz="2000" b="1" dirty="0" err="1" smtClean="0"/>
                  <a:t>path</a:t>
                </a:r>
                <a:r>
                  <a:rPr lang="sv-SE" sz="2000" b="1" dirty="0" smtClean="0"/>
                  <a:t> for </a:t>
                </a:r>
                <a:r>
                  <a:rPr lang="sv-SE" sz="2000" b="1" dirty="0" err="1" smtClean="0"/>
                  <a:t>interest</a:t>
                </a:r>
                <a:r>
                  <a:rPr lang="sv-SE" sz="2000" b="1" dirty="0" smtClean="0"/>
                  <a:t> rate                </a:t>
                </a:r>
                <a:r>
                  <a:rPr lang="sv-SE" sz="2000" b="1" dirty="0" err="1" smtClean="0"/>
                  <a:t>Crisis</a:t>
                </a:r>
                <a:r>
                  <a:rPr lang="sv-SE" sz="2000" b="1" dirty="0" smtClean="0"/>
                  <a:t>: loss </a:t>
                </a:r>
                <a:r>
                  <a:rPr lang="sv-SE" sz="2000" b="1" dirty="0" err="1" smtClean="0"/>
                  <a:t>during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crisis</a:t>
                </a:r>
                <a:endParaRPr lang="sv-SE" sz="2000" b="1" dirty="0" smtClean="0"/>
              </a:p>
              <a:p>
                <a:endParaRPr lang="sv-SE" sz="2000" b="1" dirty="0" smtClean="0"/>
              </a:p>
              <a:p>
                <a:r>
                  <a:rPr lang="sv-SE" sz="2000" dirty="0" err="1" smtClean="0"/>
                  <a:t>Comparing</a:t>
                </a:r>
                <a:r>
                  <a:rPr lang="sv-SE" sz="2000" dirty="0" smtClean="0"/>
                  <a:t> </a:t>
                </a:r>
                <a:r>
                  <a:rPr lang="sv-SE" sz="2000" dirty="0" err="1" smtClean="0"/>
                  <a:t>two</a:t>
                </a:r>
                <a:r>
                  <a:rPr lang="sv-SE" sz="2000" dirty="0" smtClean="0"/>
                  <a:t> alternatives, </a:t>
                </a:r>
                <a:r>
                  <a:rPr lang="sv-SE" sz="2000" dirty="0" err="1" smtClean="0">
                    <a:solidFill>
                      <a:srgbClr val="0070C0"/>
                    </a:solidFill>
                  </a:rPr>
                  <a:t>High</a:t>
                </a:r>
                <a:r>
                  <a:rPr lang="sv-SE" sz="2000" dirty="0" smtClean="0"/>
                  <a:t> and </a:t>
                </a:r>
                <a:r>
                  <a:rPr lang="sv-SE" sz="2000" dirty="0" err="1" smtClean="0">
                    <a:solidFill>
                      <a:srgbClr val="C00000"/>
                    </a:solidFill>
                  </a:rPr>
                  <a:t>Low</a:t>
                </a:r>
                <a:r>
                  <a:rPr lang="sv-SE" sz="2000" dirty="0" smtClean="0"/>
                  <a:t>: </a:t>
                </a:r>
              </a:p>
              <a:p>
                <a:pPr marL="0" indent="0">
                  <a:buNone/>
                </a:pPr>
                <a:endParaRPr lang="sv-SE" sz="2000" b="1" dirty="0"/>
              </a:p>
              <a:p>
                <a:pPr marL="0" indent="0">
                  <a:buNone/>
                </a:pPr>
                <a:r>
                  <a:rPr lang="sv-SE" sz="2000" b="1" dirty="0" err="1" smtClean="0"/>
                  <a:t>Diff</a:t>
                </a:r>
                <a:r>
                  <a:rPr lang="sv-SE" sz="2000" b="1" dirty="0" smtClean="0"/>
                  <a:t> = </a:t>
                </a:r>
                <a:r>
                  <a:rPr lang="sv-SE" sz="2000" b="1" dirty="0" err="1" smtClean="0">
                    <a:solidFill>
                      <a:srgbClr val="0070C0"/>
                    </a:solidFill>
                  </a:rPr>
                  <a:t>shortrun</a:t>
                </a:r>
                <a:r>
                  <a:rPr lang="sv-SE" sz="2000" b="1" dirty="0" smtClean="0">
                    <a:solidFill>
                      <a:srgbClr val="0070C0"/>
                    </a:solidFill>
                  </a:rPr>
                  <a:t>(H)</a:t>
                </a:r>
                <a:r>
                  <a:rPr lang="sv-SE" sz="2000" b="1" dirty="0" smtClean="0"/>
                  <a:t> – </a:t>
                </a:r>
                <a:r>
                  <a:rPr lang="sv-SE" sz="2000" b="1" dirty="0" err="1" smtClean="0">
                    <a:solidFill>
                      <a:srgbClr val="C00000"/>
                    </a:solidFill>
                  </a:rPr>
                  <a:t>shortrun</a:t>
                </a:r>
                <a:r>
                  <a:rPr lang="sv-SE" sz="2000" b="1" dirty="0" smtClean="0">
                    <a:solidFill>
                      <a:srgbClr val="C00000"/>
                    </a:solidFill>
                  </a:rPr>
                  <a:t>(L)</a:t>
                </a:r>
                <a:r>
                  <a:rPr lang="sv-SE" sz="2000" b="1" dirty="0" smtClean="0"/>
                  <a:t>    +    (</a:t>
                </a:r>
                <a:r>
                  <a:rPr lang="sv-SE" sz="2000" b="1" dirty="0" smtClean="0">
                    <a:solidFill>
                      <a:srgbClr val="0070C0"/>
                    </a:solidFill>
                  </a:rPr>
                  <a:t>P(H)</a:t>
                </a:r>
                <a:r>
                  <a:rPr lang="sv-SE" sz="2000" b="1" dirty="0" smtClean="0"/>
                  <a:t>-</a:t>
                </a:r>
                <a:r>
                  <a:rPr lang="sv-SE" sz="2000" b="1" dirty="0" smtClean="0">
                    <a:solidFill>
                      <a:srgbClr val="C00000"/>
                    </a:solidFill>
                  </a:rPr>
                  <a:t>P(L)</a:t>
                </a:r>
                <a:r>
                  <a:rPr lang="sv-SE" sz="2000" b="1" dirty="0" smtClean="0"/>
                  <a:t>) </a:t>
                </a:r>
                <a:r>
                  <a:rPr lang="sv-SE" sz="2000" b="1" dirty="0" err="1" smtClean="0"/>
                  <a:t>Crisis</a:t>
                </a:r>
                <a:endParaRPr lang="sv-SE" dirty="0" smtClean="0"/>
              </a:p>
              <a:p>
                <a:pPr marL="0" indent="0">
                  <a:buNone/>
                </a:pPr>
                <a:endParaRPr lang="sv-SE" dirty="0" smtClean="0"/>
              </a:p>
              <a:p>
                <a:pPr marL="0" indent="0">
                  <a:buNone/>
                </a:pPr>
                <a:endParaRPr lang="sv-SE" b="1" dirty="0" smtClean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8864" y="1600200"/>
                <a:ext cx="8229600" cy="4525963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8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Quantifying</a:t>
            </a:r>
            <a:r>
              <a:rPr lang="sv-SE" dirty="0" smtClean="0"/>
              <a:t> the </a:t>
            </a:r>
            <a:r>
              <a:rPr lang="sv-SE" dirty="0" err="1" smtClean="0"/>
              <a:t>probability</a:t>
            </a:r>
            <a:r>
              <a:rPr lang="sv-SE" dirty="0" smtClean="0"/>
              <a:t> of a </a:t>
            </a:r>
            <a:r>
              <a:rPr lang="sv-SE" dirty="0" err="1" smtClean="0"/>
              <a:t>crisis</a:t>
            </a:r>
            <a:r>
              <a:rPr lang="sv-SE" dirty="0" smtClean="0"/>
              <a:t>:</a:t>
            </a:r>
            <a:br>
              <a:rPr lang="sv-SE" dirty="0" smtClean="0"/>
            </a:br>
            <a:r>
              <a:rPr lang="sv-SE" dirty="0" err="1" smtClean="0"/>
              <a:t>Schularick</a:t>
            </a:r>
            <a:r>
              <a:rPr lang="sv-SE" dirty="0" smtClean="0"/>
              <a:t> and Taylor: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 smtClean="0"/>
                  <a:t>p(</a:t>
                </a:r>
                <a:r>
                  <a:rPr lang="sv-SE" dirty="0" err="1" smtClean="0"/>
                  <a:t>crisis</a:t>
                </a:r>
                <a:r>
                  <a:rPr lang="sv-SE" dirty="0" smtClean="0"/>
                  <a:t>) </a:t>
                </a:r>
                <a:r>
                  <a:rPr lang="sv-SE" dirty="0" err="1" smtClean="0"/>
                  <a:t>linked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to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growth</a:t>
                </a:r>
                <a:r>
                  <a:rPr lang="sv-SE" dirty="0" smtClean="0"/>
                  <a:t> in real </a:t>
                </a:r>
                <a:r>
                  <a:rPr lang="sv-SE" dirty="0" err="1" smtClean="0"/>
                  <a:t>debt</a:t>
                </a:r>
                <a:r>
                  <a:rPr lang="sv-SE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sv-SE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sv-SE" dirty="0" smtClean="0"/>
                  <a:t/>
                </a:r>
                <a:br>
                  <a:rPr lang="sv-SE" dirty="0" smtClean="0"/>
                </a:br>
                <a:endParaRPr lang="sv-SE" dirty="0" smtClean="0"/>
              </a:p>
              <a:p>
                <a:pPr marL="0" indent="0">
                  <a:buNone/>
                </a:pPr>
                <a:r>
                  <a:rPr lang="sv-SE" b="0" i="1" dirty="0" smtClean="0">
                    <a:latin typeface="Cambria Math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sv-SE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sv-SE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v-SE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v-SE">
                            <a:latin typeface="Cambria Math"/>
                          </a:rPr>
                          <m:t>exp</m:t>
                        </m:r>
                        <m:r>
                          <a:rPr lang="sv-SE" i="1">
                            <a:latin typeface="Cambria Math"/>
                          </a:rPr>
                          <m:t>⁡(</m:t>
                        </m:r>
                        <m:sSub>
                          <m:sSubPr>
                            <m:ctrlPr>
                              <a:rPr lang="sv-S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sv-SE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sv-SE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sv-SE" b="0" i="1" smtClean="0">
                            <a:latin typeface="Cambria Math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sv-SE">
                            <a:latin typeface="Cambria Math"/>
                          </a:rPr>
                          <m:t>exp</m:t>
                        </m:r>
                        <m:r>
                          <a:rPr lang="sv-SE" i="1">
                            <a:latin typeface="Cambria Math"/>
                          </a:rPr>
                          <m:t>⁡(</m:t>
                        </m:r>
                        <m:sSub>
                          <m:sSubPr>
                            <m:ctrlPr>
                              <a:rPr lang="sv-S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sv-SE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sv-SE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sv-SE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sv-SE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v-SE" sz="20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sv-SE" sz="20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sv-SE" sz="2000" b="0" i="1" smtClean="0">
                          <a:latin typeface="Cambria Math"/>
                        </a:rPr>
                        <m:t>=−3.89−0.40</m:t>
                      </m:r>
                      <m:sSub>
                        <m:sSubPr>
                          <m:ctrlPr>
                            <a:rPr lang="sv-SE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v-SE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v-SE" sz="2000" i="1">
                              <a:latin typeface="Cambria Math"/>
                            </a:rPr>
                            <m:t>𝑡</m:t>
                          </m:r>
                          <m:r>
                            <a:rPr lang="sv-SE" sz="20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sv-SE" sz="2000" b="0" i="1" smtClean="0">
                          <a:latin typeface="Cambria Math"/>
                        </a:rPr>
                        <m:t>+7.14</m:t>
                      </m:r>
                      <m:sSub>
                        <m:sSubPr>
                          <m:ctrlPr>
                            <a:rPr lang="sv-SE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v-SE" sz="2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v-SE" sz="2000" i="1">
                              <a:latin typeface="Cambria Math"/>
                            </a:rPr>
                            <m:t>𝑡</m:t>
                          </m:r>
                          <m:r>
                            <a:rPr lang="sv-SE" sz="2000" i="1">
                              <a:latin typeface="Cambria Math"/>
                            </a:rPr>
                            <m:t>−2</m:t>
                          </m:r>
                        </m:sub>
                      </m:sSub>
                      <m:r>
                        <a:rPr lang="sv-SE" sz="2000" b="0" i="1" smtClean="0">
                          <a:latin typeface="Cambria Math"/>
                        </a:rPr>
                        <m:t>+0.89</m:t>
                      </m:r>
                      <m:sSub>
                        <m:sSubPr>
                          <m:ctrlPr>
                            <a:rPr lang="sv-SE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v-SE" sz="2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v-SE" sz="2000" i="1">
                              <a:latin typeface="Cambria Math"/>
                            </a:rPr>
                            <m:t>𝑡</m:t>
                          </m:r>
                          <m:r>
                            <a:rPr lang="sv-SE" sz="2000" i="1">
                              <a:latin typeface="Cambria Math"/>
                            </a:rPr>
                            <m:t>−3</m:t>
                          </m:r>
                        </m:sub>
                      </m:sSub>
                      <m:r>
                        <a:rPr lang="sv-SE" sz="2000" b="0" i="1" smtClean="0">
                          <a:latin typeface="Cambria Math"/>
                        </a:rPr>
                        <m:t>+0.20</m:t>
                      </m:r>
                      <m:sSub>
                        <m:sSubPr>
                          <m:ctrlPr>
                            <a:rPr lang="sv-SE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v-SE" sz="2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v-SE" sz="2000" i="1">
                              <a:latin typeface="Cambria Math"/>
                            </a:rPr>
                            <m:t>𝑡</m:t>
                          </m:r>
                          <m:r>
                            <a:rPr lang="sv-SE" sz="2000" i="1">
                              <a:latin typeface="Cambria Math"/>
                            </a:rPr>
                            <m:t>−4</m:t>
                          </m:r>
                        </m:sub>
                      </m:sSub>
                      <m:r>
                        <a:rPr lang="sv-SE" sz="2000" b="0" i="1" smtClean="0">
                          <a:latin typeface="Cambria Math"/>
                        </a:rPr>
                        <m:t>+1.87</m:t>
                      </m:r>
                      <m:sSub>
                        <m:sSubPr>
                          <m:ctrlPr>
                            <a:rPr lang="sv-SE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v-SE" sz="2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v-SE" sz="2000" i="1">
                              <a:latin typeface="Cambria Math"/>
                            </a:rPr>
                            <m:t>𝑡</m:t>
                          </m:r>
                          <m:r>
                            <a:rPr lang="sv-SE" sz="2000" i="1">
                              <a:latin typeface="Cambria Math"/>
                            </a:rPr>
                            <m:t>−5</m:t>
                          </m:r>
                        </m:sub>
                      </m:sSub>
                    </m:oMath>
                  </m:oMathPara>
                </a14:m>
                <a:endParaRPr lang="sv-SE" dirty="0" smtClean="0"/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 err="1" smtClean="0"/>
                  <a:t>Average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value</a:t>
                </a:r>
                <a:r>
                  <a:rPr lang="sv-SE" dirty="0" smtClean="0"/>
                  <a:t> of S is 4.4% -&gt; </a:t>
                </a:r>
                <a:r>
                  <a:rPr lang="sv-SE" dirty="0" err="1" smtClean="0"/>
                  <a:t>average</a:t>
                </a:r>
                <a:r>
                  <a:rPr lang="sv-SE" dirty="0" smtClean="0"/>
                  <a:t> p is 3%</a:t>
                </a:r>
                <a:br>
                  <a:rPr lang="sv-SE" dirty="0" smtClean="0"/>
                </a:br>
                <a:endParaRPr lang="sv-SE" dirty="0" smtClean="0"/>
              </a:p>
              <a:p>
                <a:r>
                  <a:rPr lang="sv-SE" dirty="0" smtClean="0"/>
                  <a:t>BVAR-</a:t>
                </a:r>
                <a:r>
                  <a:rPr lang="sv-SE" dirty="0" err="1" smtClean="0"/>
                  <a:t>model</a:t>
                </a:r>
                <a:r>
                  <a:rPr lang="sv-SE" dirty="0" smtClean="0"/>
                  <a:t>: real </a:t>
                </a:r>
                <a:r>
                  <a:rPr lang="sv-SE" dirty="0" err="1" smtClean="0"/>
                  <a:t>debt</a:t>
                </a:r>
                <a:r>
                  <a:rPr lang="sv-SE" dirty="0" smtClean="0"/>
                  <a:t> for alternative </a:t>
                </a:r>
                <a:r>
                  <a:rPr lang="sv-SE" dirty="0" err="1" smtClean="0"/>
                  <a:t>interest</a:t>
                </a:r>
                <a:r>
                  <a:rPr lang="sv-SE" dirty="0" smtClean="0"/>
                  <a:t> rate </a:t>
                </a:r>
                <a:r>
                  <a:rPr lang="sv-SE" dirty="0" err="1" smtClean="0"/>
                  <a:t>paths</a:t>
                </a: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21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3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Another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illustrate…</a:t>
            </a:r>
            <a:endParaRPr lang="sv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v-SE" b="1" dirty="0" smtClean="0"/>
                  <a:t>              </a:t>
                </a:r>
              </a:p>
              <a:p>
                <a:pPr marL="0" indent="0">
                  <a:buNone/>
                </a:pPr>
                <a:r>
                  <a:rPr lang="sv-SE" b="1" dirty="0"/>
                  <a:t> </a:t>
                </a:r>
                <a:r>
                  <a:rPr lang="sv-SE" b="1" dirty="0" smtClean="0"/>
                  <a:t>              </a:t>
                </a:r>
                <a:r>
                  <a:rPr lang="sv-SE" b="1" dirty="0" err="1" smtClean="0"/>
                  <a:t>Crisis</a:t>
                </a:r>
                <a:r>
                  <a:rPr lang="sv-SE" b="1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sv-SE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b="1" i="1" smtClean="0">
                            <a:latin typeface="Cambria Math"/>
                          </a:rPr>
                          <m:t>𝟒</m:t>
                        </m:r>
                      </m:sub>
                      <m:sup>
                        <m:r>
                          <a:rPr lang="sv-SE" b="1" i="1">
                            <a:latin typeface="Cambria Math"/>
                          </a:rPr>
                          <m:t>𝟏𝟎</m:t>
                        </m:r>
                      </m:sup>
                      <m:e>
                        <m:d>
                          <m:dPr>
                            <m:ctrlPr>
                              <a:rPr lang="sv-SE" b="1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v-SE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sv-SE" b="1" i="1">
                                <a:latin typeface="Cambria Math"/>
                              </a:rPr>
                              <m:t>+</m:t>
                            </m:r>
                            <m:r>
                              <a:rPr lang="sv-SE" b="1" i="1">
                                <a:latin typeface="Cambria Math"/>
                                <a:ea typeface="Cambria Math"/>
                              </a:rPr>
                              <m:t>𝝀</m:t>
                            </m:r>
                            <m:sSup>
                              <m:sSupPr>
                                <m:ctrlPr>
                                  <a:rPr lang="sv-SE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b="1" i="1">
                                        <a:latin typeface="Cambria Math"/>
                                      </a:rPr>
                                      <m:t>𝒖</m:t>
                                    </m:r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  <m:t>𝒖</m:t>
                                        </m:r>
                                      </m:e>
                                      <m:sup>
                                        <m: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sv-SE" dirty="0" smtClean="0"/>
              </a:p>
              <a:p>
                <a:endParaRPr lang="sv-SE" dirty="0" smtClean="0"/>
              </a:p>
              <a:p>
                <a:pPr marL="0" indent="0">
                  <a:buNone/>
                </a:pPr>
                <a:r>
                  <a:rPr lang="sv-SE" b="1" dirty="0" smtClean="0">
                    <a:sym typeface="Symbol"/>
                  </a:rPr>
                  <a:t>           (x)</a:t>
                </a:r>
                <a:r>
                  <a:rPr lang="sv-SE" b="1" dirty="0" smtClean="0"/>
                  <a:t> </a:t>
                </a:r>
                <a:r>
                  <a:rPr lang="sv-SE" b="1" dirty="0"/>
                  <a:t>=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/>
                      </a:rPr>
                      <m:t>𝐄</m:t>
                    </m:r>
                    <m:nary>
                      <m:naryPr>
                        <m:chr m:val="∑"/>
                        <m:ctrlPr>
                          <a:rPr lang="sv-SE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sv-SE" b="1" i="1" smtClean="0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sv-SE" b="1" i="1" smtClean="0">
                            <a:latin typeface="Cambria Math"/>
                          </a:rPr>
                          <m:t>𝟑</m:t>
                        </m:r>
                      </m:sup>
                      <m:e>
                        <m:sSup>
                          <m:sSupPr>
                            <m:ctrlPr>
                              <a:rPr lang="sv-SE" b="1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v-SE" b="1" i="1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  <m:r>
                                  <a:rPr lang="sv-SE" b="1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e>
                                  <m:sup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sv-SE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sv-SE" b="1" i="1" smtClean="0">
                            <a:latin typeface="Cambria Math"/>
                          </a:rPr>
                          <m:t> +</m:t>
                        </m:r>
                        <m:r>
                          <a:rPr lang="sv-SE" b="1" i="1" smtClean="0">
                            <a:latin typeface="Cambria Math"/>
                          </a:rPr>
                          <m:t>𝒑</m:t>
                        </m:r>
                        <m:r>
                          <a:rPr lang="sv-SE" b="1" i="1" smtClean="0">
                            <a:latin typeface="Cambria Math"/>
                          </a:rPr>
                          <m:t>(</m:t>
                        </m:r>
                        <m:r>
                          <a:rPr lang="sv-SE" b="1" i="1" smtClean="0">
                            <a:latin typeface="Cambria Math"/>
                          </a:rPr>
                          <m:t>𝒙</m:t>
                        </m:r>
                        <m:r>
                          <a:rPr lang="sv-SE" b="1" i="1" smtClean="0">
                            <a:latin typeface="Cambria Math"/>
                          </a:rPr>
                          <m:t>)</m:t>
                        </m:r>
                        <m:nary>
                          <m:naryPr>
                            <m:chr m:val="∑"/>
                            <m:ctrlPr>
                              <a:rPr lang="sv-SE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sv-SE" b="1" i="1" smtClean="0">
                                <a:latin typeface="Cambria Math"/>
                              </a:rPr>
                              <m:t>𝟒</m:t>
                            </m:r>
                          </m:sub>
                          <m:sup>
                            <m:r>
                              <a:rPr lang="sv-SE" b="1" i="1" smtClean="0">
                                <a:latin typeface="Cambria Math"/>
                              </a:rPr>
                              <m:t>𝟏𝟎</m:t>
                            </m:r>
                          </m:sup>
                          <m:e>
                            <m:sSup>
                              <m:sSupPr>
                                <m:ctrlPr>
                                  <a:rPr lang="sv-SE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b="1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  <m:r>
                                      <a:rPr lang="sv-SE" b="1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  <m:t>𝝅</m:t>
                                        </m:r>
                                      </m:e>
                                      <m:sup>
                                        <m:r>
                                          <a:rPr lang="sv-SE" b="1" i="1">
                                            <a:latin typeface="Cambria Math"/>
                                            <a:ea typeface="Cambria Math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sv-SE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  <a:p>
                <a:pPr marL="0" indent="0">
                  <a:buNone/>
                </a:pPr>
                <a:r>
                  <a:rPr lang="sv-SE" b="1" dirty="0" smtClean="0"/>
                  <a:t>                                   U(x) </a:t>
                </a:r>
                <a:r>
                  <a:rPr lang="sv-SE" b="1" dirty="0" err="1" smtClean="0"/>
                  <a:t>similarly</a:t>
                </a:r>
                <a:r>
                  <a:rPr lang="sv-SE" b="1" dirty="0" smtClean="0"/>
                  <a:t>…</a:t>
                </a:r>
              </a:p>
              <a:p>
                <a:pPr marL="0" indent="0">
                  <a:buNone/>
                </a:pPr>
                <a:endParaRPr lang="sv-SE" b="1" dirty="0" smtClean="0"/>
              </a:p>
              <a:p>
                <a:pPr marL="0" indent="0">
                  <a:buNone/>
                </a:pPr>
                <a:r>
                  <a:rPr lang="sv-SE" b="1" dirty="0" smtClean="0"/>
                  <a:t>	</a:t>
                </a:r>
                <a:r>
                  <a:rPr lang="sv-SE" b="1" dirty="0">
                    <a:sym typeface="Symbol"/>
                  </a:rPr>
                  <a:t> </a:t>
                </a:r>
                <a:r>
                  <a:rPr lang="sv-SE" b="1" dirty="0" smtClean="0">
                    <a:sym typeface="Symbol"/>
                  </a:rPr>
                  <a:t>_</a:t>
                </a:r>
                <a:r>
                  <a:rPr lang="sv-SE" b="1" dirty="0" err="1" smtClean="0">
                    <a:sym typeface="Symbol"/>
                  </a:rPr>
                  <a:t>diff</a:t>
                </a:r>
                <a:r>
                  <a:rPr lang="sv-SE" b="1" dirty="0" smtClean="0">
                    <a:sym typeface="Symbol"/>
                  </a:rPr>
                  <a:t> = (H) - (L)</a:t>
                </a:r>
                <a:endParaRPr lang="sv-SE" b="1" dirty="0"/>
              </a:p>
              <a:p>
                <a:pPr marL="0" indent="0">
                  <a:buNone/>
                </a:pPr>
                <a:r>
                  <a:rPr lang="sv-SE" b="1" dirty="0"/>
                  <a:t> </a:t>
                </a:r>
                <a:r>
                  <a:rPr lang="sv-SE" b="1" dirty="0" smtClean="0"/>
                  <a:t> </a:t>
                </a:r>
                <a:endParaRPr lang="sv-SE" b="1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3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Issues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Swedish policy-</a:t>
            </a:r>
            <a:r>
              <a:rPr lang="sv-SE" dirty="0" err="1" smtClean="0"/>
              <a:t>debate</a:t>
            </a:r>
            <a:r>
              <a:rPr lang="sv-SE" dirty="0" smtClean="0"/>
              <a:t>: </a:t>
            </a:r>
            <a:r>
              <a:rPr lang="sv-SE" dirty="0" err="1" smtClean="0"/>
              <a:t>sado</a:t>
            </a:r>
            <a:r>
              <a:rPr lang="sv-SE" dirty="0" smtClean="0"/>
              <a:t>-monetarism or normal IT </a:t>
            </a:r>
            <a:r>
              <a:rPr lang="sv-SE" dirty="0" err="1" smtClean="0"/>
              <a:t>with</a:t>
            </a:r>
            <a:r>
              <a:rPr lang="sv-SE" dirty="0" smtClean="0"/>
              <a:t> an </a:t>
            </a:r>
            <a:r>
              <a:rPr lang="sv-SE" dirty="0" err="1" smtClean="0"/>
              <a:t>imbalance</a:t>
            </a:r>
            <a:r>
              <a:rPr lang="sv-SE" dirty="0" smtClean="0"/>
              <a:t> flirt?</a:t>
            </a:r>
          </a:p>
          <a:p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financial</a:t>
            </a:r>
            <a:r>
              <a:rPr lang="sv-SE" dirty="0" smtClean="0"/>
              <a:t> </a:t>
            </a:r>
            <a:r>
              <a:rPr lang="sv-SE" dirty="0" err="1" smtClean="0"/>
              <a:t>imbalances</a:t>
            </a:r>
            <a:r>
              <a:rPr lang="sv-SE" dirty="0" smtClean="0"/>
              <a:t> </a:t>
            </a:r>
            <a:r>
              <a:rPr lang="sv-SE" dirty="0" err="1" smtClean="0"/>
              <a:t>quantitatively</a:t>
            </a:r>
            <a:r>
              <a:rPr lang="sv-SE" dirty="0" smtClean="0"/>
              <a:t> be </a:t>
            </a:r>
            <a:r>
              <a:rPr lang="sv-SE" dirty="0" err="1" smtClean="0"/>
              <a:t>factored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the </a:t>
            </a:r>
            <a:r>
              <a:rPr lang="sv-SE" dirty="0" err="1" smtClean="0"/>
              <a:t>monetary</a:t>
            </a:r>
            <a:r>
              <a:rPr lang="sv-SE" dirty="0" smtClean="0"/>
              <a:t> policy decision?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14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Difference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>
                <a:solidFill>
                  <a:srgbClr val="C00000"/>
                </a:solidFill>
              </a:rPr>
              <a:t>High</a:t>
            </a:r>
            <a:r>
              <a:rPr lang="sv-SE" dirty="0" smtClean="0"/>
              <a:t> and </a:t>
            </a:r>
            <a:r>
              <a:rPr lang="sv-SE" dirty="0" err="1" smtClean="0">
                <a:solidFill>
                  <a:srgbClr val="0070C0"/>
                </a:solidFill>
              </a:rPr>
              <a:t>Low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b="0" dirty="0" smtClean="0"/>
              <a:t>Negative </a:t>
            </a:r>
            <a:r>
              <a:rPr lang="sv-SE" sz="2400" b="0" dirty="0" err="1" smtClean="0"/>
              <a:t>value</a:t>
            </a:r>
            <a:r>
              <a:rPr lang="sv-SE" sz="2400" b="0" dirty="0" smtClean="0"/>
              <a:t> = </a:t>
            </a:r>
            <a:r>
              <a:rPr lang="sv-SE" sz="2400" b="0" dirty="0" err="1" smtClean="0"/>
              <a:t>good</a:t>
            </a:r>
            <a:r>
              <a:rPr lang="sv-SE" sz="2400" b="0" dirty="0" smtClean="0"/>
              <a:t> for </a:t>
            </a:r>
            <a:r>
              <a:rPr lang="sv-SE" sz="2400" b="0" dirty="0" err="1" smtClean="0"/>
              <a:t>low-interest</a:t>
            </a:r>
            <a:r>
              <a:rPr lang="sv-SE" sz="2400" b="0" dirty="0" smtClean="0"/>
              <a:t> rate alt</a:t>
            </a:r>
            <a:endParaRPr lang="sv-SE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42" y="1600200"/>
            <a:ext cx="6931142" cy="452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12" name="textruta 11"/>
          <p:cNvSpPr txBox="1"/>
          <p:nvPr/>
        </p:nvSpPr>
        <p:spPr>
          <a:xfrm>
            <a:off x="5580709" y="1714091"/>
            <a:ext cx="25922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Bad for </a:t>
            </a:r>
            <a:r>
              <a:rPr lang="sv-SE" dirty="0" err="1" smtClean="0">
                <a:latin typeface="+mn-lt"/>
              </a:rPr>
              <a:t>lower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path</a:t>
            </a:r>
            <a:endParaRPr lang="sv-SE" dirty="0" smtClean="0">
              <a:latin typeface="+mn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-108520" y="5949280"/>
            <a:ext cx="25922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latin typeface="+mn-lt"/>
              </a:rPr>
              <a:t>Good</a:t>
            </a:r>
            <a:r>
              <a:rPr lang="sv-SE" dirty="0" smtClean="0">
                <a:latin typeface="+mn-lt"/>
              </a:rPr>
              <a:t> for </a:t>
            </a:r>
            <a:r>
              <a:rPr lang="sv-SE" dirty="0" err="1" smtClean="0">
                <a:latin typeface="+mn-lt"/>
              </a:rPr>
              <a:t>lower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path</a:t>
            </a:r>
            <a:endParaRPr lang="sv-SE" dirty="0" smtClean="0">
              <a:latin typeface="+mn-lt"/>
            </a:endParaRPr>
          </a:p>
        </p:txBody>
      </p:sp>
      <p:cxnSp>
        <p:nvCxnSpPr>
          <p:cNvPr id="10" name="Rak pil 9"/>
          <p:cNvCxnSpPr/>
          <p:nvPr/>
        </p:nvCxnSpPr>
        <p:spPr bwMode="auto">
          <a:xfrm>
            <a:off x="899592" y="2203123"/>
            <a:ext cx="0" cy="36021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pil 13"/>
          <p:cNvCxnSpPr/>
          <p:nvPr/>
        </p:nvCxnSpPr>
        <p:spPr bwMode="auto">
          <a:xfrm flipH="1">
            <a:off x="2555776" y="6237312"/>
            <a:ext cx="532859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ruta 1"/>
          <p:cNvSpPr txBox="1"/>
          <p:nvPr/>
        </p:nvSpPr>
        <p:spPr>
          <a:xfrm>
            <a:off x="3059832" y="5795972"/>
            <a:ext cx="37444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err="1" smtClean="0">
                <a:latin typeface="+mn-lt"/>
              </a:rPr>
              <a:t>Difference</a:t>
            </a:r>
            <a:r>
              <a:rPr lang="sv-SE" dirty="0" smtClean="0">
                <a:latin typeface="+mn-lt"/>
              </a:rPr>
              <a:t> in </a:t>
            </a:r>
            <a:r>
              <a:rPr lang="sv-SE" dirty="0" err="1" smtClean="0">
                <a:latin typeface="+mn-lt"/>
              </a:rPr>
              <a:t>squared</a:t>
            </a:r>
            <a:r>
              <a:rPr lang="sv-SE" dirty="0" smtClean="0">
                <a:latin typeface="+mn-lt"/>
              </a:rPr>
              <a:t> </a:t>
            </a:r>
            <a:r>
              <a:rPr lang="sv-SE" dirty="0" err="1" smtClean="0">
                <a:latin typeface="+mn-lt"/>
              </a:rPr>
              <a:t>losses</a:t>
            </a:r>
            <a:r>
              <a:rPr lang="sv-SE" dirty="0" smtClean="0">
                <a:latin typeface="+mn-lt"/>
              </a:rPr>
              <a:t>, CPIF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331640" y="1741458"/>
            <a:ext cx="360040" cy="3693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  <a:p>
            <a:endParaRPr lang="sv-SE" dirty="0">
              <a:latin typeface="+mn-lt"/>
            </a:endParaRPr>
          </a:p>
          <a:p>
            <a:endParaRPr lang="sv-SE" dirty="0" smtClean="0">
              <a:latin typeface="+mn-lt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220072" y="2060848"/>
            <a:ext cx="2952328" cy="329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sv-SE" sz="1600" dirty="0" smtClean="0">
                <a:latin typeface="+mn-lt"/>
              </a:rPr>
              <a:t>Main scenario</a:t>
            </a:r>
          </a:p>
          <a:p>
            <a:pPr algn="l"/>
            <a:endParaRPr lang="sv-SE" sz="1600" dirty="0" smtClean="0">
              <a:latin typeface="+mn-lt"/>
            </a:endParaRPr>
          </a:p>
          <a:p>
            <a:pPr algn="l"/>
            <a:r>
              <a:rPr lang="sv-SE" sz="1600" dirty="0" smtClean="0">
                <a:latin typeface="+mn-lt"/>
              </a:rPr>
              <a:t>P </a:t>
            </a:r>
            <a:r>
              <a:rPr lang="sv-SE" sz="1600" dirty="0" err="1" smtClean="0">
                <a:latin typeface="+mn-lt"/>
              </a:rPr>
              <a:t>constant</a:t>
            </a:r>
            <a:endParaRPr lang="sv-SE" sz="1600" dirty="0" smtClean="0">
              <a:latin typeface="+mn-lt"/>
            </a:endParaRPr>
          </a:p>
          <a:p>
            <a:pPr algn="l"/>
            <a:endParaRPr lang="sv-SE" sz="1600" dirty="0" smtClean="0">
              <a:latin typeface="+mn-lt"/>
            </a:endParaRPr>
          </a:p>
          <a:p>
            <a:pPr algn="l"/>
            <a:r>
              <a:rPr lang="sv-SE" sz="1600" dirty="0" smtClean="0">
                <a:latin typeface="+mn-lt"/>
              </a:rPr>
              <a:t>P </a:t>
            </a:r>
            <a:r>
              <a:rPr lang="sv-SE" sz="1600" dirty="0" err="1" smtClean="0">
                <a:latin typeface="+mn-lt"/>
              </a:rPr>
              <a:t>depends</a:t>
            </a:r>
            <a:r>
              <a:rPr lang="sv-SE" sz="1600" dirty="0" smtClean="0">
                <a:latin typeface="+mn-lt"/>
              </a:rPr>
              <a:t> on MP</a:t>
            </a:r>
          </a:p>
          <a:p>
            <a:pPr algn="l"/>
            <a:endParaRPr lang="sv-SE" sz="1600" dirty="0" smtClean="0">
              <a:latin typeface="+mn-lt"/>
            </a:endParaRPr>
          </a:p>
          <a:p>
            <a:pPr algn="l"/>
            <a:r>
              <a:rPr lang="sv-SE" sz="1600" dirty="0" smtClean="0">
                <a:latin typeface="+mn-lt"/>
              </a:rPr>
              <a:t/>
            </a:r>
            <a:br>
              <a:rPr lang="sv-SE" sz="1600" dirty="0" smtClean="0">
                <a:latin typeface="+mn-lt"/>
              </a:rPr>
            </a:br>
            <a:r>
              <a:rPr lang="sv-SE" sz="1600" dirty="0" err="1" smtClean="0">
                <a:latin typeface="+mn-lt"/>
              </a:rPr>
              <a:t>Higher</a:t>
            </a:r>
            <a:r>
              <a:rPr lang="sv-SE" sz="1600" dirty="0" smtClean="0">
                <a:latin typeface="+mn-lt"/>
              </a:rPr>
              <a:t> </a:t>
            </a:r>
            <a:r>
              <a:rPr lang="sv-SE" sz="1600" dirty="0" err="1" smtClean="0">
                <a:latin typeface="+mn-lt"/>
              </a:rPr>
              <a:t>impact</a:t>
            </a:r>
            <a:r>
              <a:rPr lang="sv-SE" sz="1600" dirty="0" smtClean="0">
                <a:latin typeface="+mn-lt"/>
              </a:rPr>
              <a:t> rate-&gt;</a:t>
            </a:r>
            <a:r>
              <a:rPr lang="sv-SE" sz="1600" dirty="0" err="1" smtClean="0">
                <a:latin typeface="+mn-lt"/>
              </a:rPr>
              <a:t>debt</a:t>
            </a:r>
            <a:endParaRPr lang="sv-SE" sz="1600" dirty="0" smtClean="0">
              <a:latin typeface="+mn-lt"/>
            </a:endParaRPr>
          </a:p>
          <a:p>
            <a:pPr algn="l"/>
            <a:endParaRPr lang="sv-SE" sz="1600" dirty="0" smtClean="0">
              <a:latin typeface="+mn-lt"/>
            </a:endParaRPr>
          </a:p>
          <a:p>
            <a:pPr algn="l"/>
            <a:r>
              <a:rPr lang="sv-SE" sz="1600" dirty="0" err="1" smtClean="0">
                <a:latin typeface="+mn-lt"/>
              </a:rPr>
              <a:t>Higher</a:t>
            </a:r>
            <a:r>
              <a:rPr lang="sv-SE" sz="1600" dirty="0" smtClean="0">
                <a:latin typeface="+mn-lt"/>
              </a:rPr>
              <a:t> </a:t>
            </a:r>
            <a:r>
              <a:rPr lang="sv-SE" sz="1600" dirty="0" err="1" smtClean="0">
                <a:latin typeface="+mn-lt"/>
              </a:rPr>
              <a:t>impact</a:t>
            </a:r>
            <a:r>
              <a:rPr lang="sv-SE" sz="1600" dirty="0" smtClean="0">
                <a:latin typeface="+mn-lt"/>
              </a:rPr>
              <a:t> </a:t>
            </a:r>
            <a:r>
              <a:rPr lang="sv-SE" sz="1600" dirty="0" err="1" smtClean="0">
                <a:latin typeface="+mn-lt"/>
              </a:rPr>
              <a:t>debt</a:t>
            </a:r>
            <a:r>
              <a:rPr lang="sv-SE" sz="1600" dirty="0" smtClean="0">
                <a:latin typeface="+mn-lt"/>
              </a:rPr>
              <a:t> -&gt; risk</a:t>
            </a:r>
          </a:p>
          <a:p>
            <a:pPr algn="l"/>
            <a:endParaRPr lang="sv-SE" sz="1600" dirty="0" smtClean="0">
              <a:latin typeface="+mn-lt"/>
            </a:endParaRPr>
          </a:p>
          <a:p>
            <a:pPr algn="l"/>
            <a:r>
              <a:rPr lang="sv-SE" sz="1600" dirty="0" err="1" smtClean="0">
                <a:latin typeface="+mn-lt"/>
              </a:rPr>
              <a:t>Higher</a:t>
            </a:r>
            <a:r>
              <a:rPr lang="sv-SE" sz="1600" dirty="0" smtClean="0">
                <a:latin typeface="+mn-lt"/>
              </a:rPr>
              <a:t> </a:t>
            </a:r>
            <a:r>
              <a:rPr lang="sv-SE" sz="1600" dirty="0" err="1" smtClean="0">
                <a:latin typeface="+mn-lt"/>
              </a:rPr>
              <a:t>impact</a:t>
            </a:r>
            <a:r>
              <a:rPr lang="sv-SE" sz="1600" dirty="0" smtClean="0">
                <a:latin typeface="+mn-lt"/>
              </a:rPr>
              <a:t> on </a:t>
            </a:r>
            <a:r>
              <a:rPr lang="sv-SE" sz="1600" dirty="0" err="1" smtClean="0">
                <a:latin typeface="+mn-lt"/>
              </a:rPr>
              <a:t>both</a:t>
            </a:r>
            <a:endParaRPr lang="sv-SE" sz="1600" dirty="0" smtClean="0">
              <a:latin typeface="+mn-lt"/>
            </a:endParaRPr>
          </a:p>
          <a:p>
            <a:pPr algn="l"/>
            <a:endParaRPr lang="sv-SE" sz="1600" dirty="0" smtClean="0">
              <a:latin typeface="+mn-lt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-36512" y="3429000"/>
            <a:ext cx="20162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600" dirty="0" err="1" smtClean="0">
                <a:latin typeface="+mn-lt"/>
              </a:rPr>
              <a:t>Unemployment</a:t>
            </a:r>
            <a:endParaRPr lang="sv-SE" sz="1600" dirty="0" smtClean="0">
              <a:latin typeface="+mn-lt"/>
            </a:endParaRPr>
          </a:p>
        </p:txBody>
      </p:sp>
      <p:cxnSp>
        <p:nvCxnSpPr>
          <p:cNvPr id="9" name="Rak 8"/>
          <p:cNvCxnSpPr/>
          <p:nvPr/>
        </p:nvCxnSpPr>
        <p:spPr bwMode="auto">
          <a:xfrm>
            <a:off x="1691680" y="3501008"/>
            <a:ext cx="3096344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15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for concern for imbalances within standard flexible inflation targeting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Concern for imbalances aims at achieving sustainable economic developments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Benchmark calibration and example of an economy in recession: short run cost of leaning higher than long-term benefit</a:t>
            </a:r>
          </a:p>
          <a:p>
            <a:pPr marL="620713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23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Pescatori</a:t>
            </a:r>
            <a:r>
              <a:rPr lang="sv-SE" dirty="0"/>
              <a:t>, Laséen and Vestin (</a:t>
            </a:r>
            <a:r>
              <a:rPr lang="sv-SE" dirty="0" smtClean="0"/>
              <a:t>2015): </a:t>
            </a:r>
            <a:r>
              <a:rPr lang="sv-SE" dirty="0" err="1" smtClean="0"/>
              <a:t>Crisis</a:t>
            </a:r>
            <a:r>
              <a:rPr lang="sv-SE" dirty="0" smtClean="0"/>
              <a:t> in </a:t>
            </a:r>
            <a:r>
              <a:rPr lang="sv-SE" dirty="0" err="1" smtClean="0"/>
              <a:t>near</a:t>
            </a:r>
            <a:r>
              <a:rPr lang="sv-SE" dirty="0" smtClean="0"/>
              <a:t> term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triggered </a:t>
            </a:r>
            <a:r>
              <a:rPr lang="sv-SE" dirty="0" err="1" smtClean="0"/>
              <a:t>every</a:t>
            </a:r>
            <a:r>
              <a:rPr lang="sv-SE" dirty="0" smtClean="0"/>
              <a:t> period, Markov </a:t>
            </a:r>
            <a:r>
              <a:rPr lang="sv-SE" dirty="0" err="1" smtClean="0"/>
              <a:t>chain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If </a:t>
            </a:r>
            <a:r>
              <a:rPr lang="sv-SE" dirty="0" err="1" smtClean="0"/>
              <a:t>crisis</a:t>
            </a:r>
            <a:r>
              <a:rPr lang="sv-SE" dirty="0" smtClean="0"/>
              <a:t> hits, inflation = non-</a:t>
            </a:r>
            <a:r>
              <a:rPr lang="sv-SE" dirty="0" err="1" smtClean="0"/>
              <a:t>crisis</a:t>
            </a:r>
            <a:r>
              <a:rPr lang="sv-SE" dirty="0" smtClean="0"/>
              <a:t> inflation – delta (like in Svensson, 2015)</a:t>
            </a:r>
          </a:p>
          <a:p>
            <a:endParaRPr lang="sv-SE" dirty="0"/>
          </a:p>
          <a:p>
            <a:r>
              <a:rPr lang="sv-SE" dirty="0" smtClean="0"/>
              <a:t>New dimension:</a:t>
            </a:r>
          </a:p>
          <a:p>
            <a:pPr lvl="1"/>
            <a:r>
              <a:rPr lang="sv-SE" dirty="0"/>
              <a:t>P</a:t>
            </a:r>
            <a:r>
              <a:rPr lang="sv-SE" dirty="0" smtClean="0"/>
              <a:t>resense of risk LOWERS the </a:t>
            </a:r>
            <a:r>
              <a:rPr lang="sv-SE" dirty="0" err="1" smtClean="0"/>
              <a:t>main</a:t>
            </a:r>
            <a:r>
              <a:rPr lang="sv-SE" dirty="0" smtClean="0"/>
              <a:t> inflation </a:t>
            </a:r>
            <a:r>
              <a:rPr lang="sv-SE" dirty="0" err="1" smtClean="0"/>
              <a:t>forecast</a:t>
            </a:r>
            <a:endParaRPr lang="sv-SE" dirty="0" smtClean="0"/>
          </a:p>
          <a:p>
            <a:pPr lvl="1"/>
            <a:r>
              <a:rPr lang="sv-SE" dirty="0" err="1" smtClean="0"/>
              <a:t>Current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</a:t>
            </a:r>
            <a:r>
              <a:rPr lang="sv-SE" dirty="0" err="1" smtClean="0"/>
              <a:t>interacts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size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determine</a:t>
            </a:r>
            <a:r>
              <a:rPr lang="sv-SE" dirty="0" smtClean="0"/>
              <a:t> Loss</a:t>
            </a:r>
          </a:p>
          <a:p>
            <a:pPr lvl="1"/>
            <a:endParaRPr lang="sv-SE" dirty="0"/>
          </a:p>
          <a:p>
            <a:r>
              <a:rPr lang="sv-SE" dirty="0" smtClean="0"/>
              <a:t>If p </a:t>
            </a:r>
            <a:r>
              <a:rPr lang="sv-SE" dirty="0" err="1" smtClean="0"/>
              <a:t>does</a:t>
            </a:r>
            <a:r>
              <a:rPr lang="sv-SE" dirty="0" smtClean="0"/>
              <a:t> not </a:t>
            </a:r>
            <a:r>
              <a:rPr lang="sv-SE" dirty="0" err="1" smtClean="0"/>
              <a:t>depend</a:t>
            </a:r>
            <a:r>
              <a:rPr lang="sv-SE" dirty="0" smtClean="0"/>
              <a:t> on MP, </a:t>
            </a:r>
            <a:r>
              <a:rPr lang="sv-SE" dirty="0" err="1" smtClean="0"/>
              <a:t>leaning</a:t>
            </a:r>
            <a:r>
              <a:rPr lang="sv-SE" dirty="0" smtClean="0"/>
              <a:t> WITH the </a:t>
            </a:r>
            <a:r>
              <a:rPr lang="sv-SE" dirty="0" err="1" smtClean="0"/>
              <a:t>wind</a:t>
            </a:r>
            <a:endParaRPr lang="sv-SE" dirty="0" smtClean="0"/>
          </a:p>
          <a:p>
            <a:r>
              <a:rPr lang="sv-SE" dirty="0" smtClean="0"/>
              <a:t>If p </a:t>
            </a:r>
            <a:r>
              <a:rPr lang="sv-SE" dirty="0" err="1" smtClean="0"/>
              <a:t>depends</a:t>
            </a:r>
            <a:r>
              <a:rPr lang="sv-SE" dirty="0" smtClean="0"/>
              <a:t> on MP, less </a:t>
            </a:r>
            <a:r>
              <a:rPr lang="sv-SE" dirty="0" err="1" smtClean="0"/>
              <a:t>leaning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occur</a:t>
            </a:r>
            <a:r>
              <a:rPr lang="sv-SE" dirty="0" smtClean="0"/>
              <a:t> from </a:t>
            </a:r>
            <a:r>
              <a:rPr lang="sv-SE" dirty="0" err="1" smtClean="0"/>
              <a:t>steady</a:t>
            </a:r>
            <a:r>
              <a:rPr lang="sv-SE" dirty="0" smtClean="0"/>
              <a:t> </a:t>
            </a:r>
            <a:r>
              <a:rPr lang="sv-SE" dirty="0" err="1" smtClean="0"/>
              <a:t>stat</a:t>
            </a:r>
            <a:r>
              <a:rPr lang="sv-SE" dirty="0" err="1"/>
              <a:t>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2898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Example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calibration</a:t>
            </a:r>
            <a:r>
              <a:rPr lang="sv-SE" dirty="0" smtClean="0"/>
              <a:t>: IRFS for inflation and </a:t>
            </a:r>
            <a:r>
              <a:rPr lang="sv-SE" dirty="0" err="1" smtClean="0"/>
              <a:t>unemployment</a:t>
            </a:r>
            <a:r>
              <a:rPr lang="sv-SE" dirty="0" smtClean="0"/>
              <a:t> from Ramses, </a:t>
            </a:r>
            <a:r>
              <a:rPr lang="sv-SE" dirty="0" err="1" smtClean="0"/>
              <a:t>credit</a:t>
            </a:r>
            <a:r>
              <a:rPr lang="sv-SE" dirty="0" smtClean="0"/>
              <a:t> from BVAR</a:t>
            </a:r>
          </a:p>
          <a:p>
            <a:endParaRPr lang="sv-SE" dirty="0"/>
          </a:p>
          <a:p>
            <a:r>
              <a:rPr lang="sv-SE" dirty="0" smtClean="0"/>
              <a:t>If </a:t>
            </a:r>
            <a:r>
              <a:rPr lang="sv-SE" dirty="0" err="1" smtClean="0"/>
              <a:t>we</a:t>
            </a:r>
            <a:r>
              <a:rPr lang="sv-SE" dirty="0" smtClean="0"/>
              <a:t> start from a </a:t>
            </a:r>
            <a:r>
              <a:rPr lang="sv-SE" dirty="0" err="1" smtClean="0"/>
              <a:t>case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E(pi)=2 and E(u)=u*,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6 bps </a:t>
            </a:r>
            <a:r>
              <a:rPr lang="sv-SE" dirty="0" err="1" smtClean="0"/>
              <a:t>leaning</a:t>
            </a:r>
            <a:r>
              <a:rPr lang="sv-SE" dirty="0" smtClean="0"/>
              <a:t> is ”optimal”</a:t>
            </a:r>
          </a:p>
          <a:p>
            <a:endParaRPr lang="sv-SE" dirty="0"/>
          </a:p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matters</a:t>
            </a:r>
            <a:r>
              <a:rPr lang="sv-SE" dirty="0" smtClean="0"/>
              <a:t> is RELATIVE </a:t>
            </a:r>
            <a:r>
              <a:rPr lang="sv-SE" dirty="0" err="1" smtClean="0"/>
              <a:t>effect</a:t>
            </a:r>
            <a:r>
              <a:rPr lang="sv-SE" dirty="0" smtClean="0"/>
              <a:t> of i on </a:t>
            </a:r>
            <a:r>
              <a:rPr lang="sv-SE" dirty="0" err="1" smtClean="0"/>
              <a:t>pi,u</a:t>
            </a:r>
            <a:r>
              <a:rPr lang="sv-SE" dirty="0" smtClean="0"/>
              <a:t> and p</a:t>
            </a:r>
          </a:p>
          <a:p>
            <a:endParaRPr lang="sv-SE" dirty="0"/>
          </a:p>
          <a:p>
            <a:r>
              <a:rPr lang="sv-SE" dirty="0" err="1" smtClean="0"/>
              <a:t>Doubling</a:t>
            </a:r>
            <a:r>
              <a:rPr lang="sv-SE" dirty="0" smtClean="0"/>
              <a:t> the ST-</a:t>
            </a:r>
            <a:r>
              <a:rPr lang="sv-SE" dirty="0" err="1" smtClean="0"/>
              <a:t>coefficients</a:t>
            </a:r>
            <a:r>
              <a:rPr lang="sv-SE" dirty="0" smtClean="0"/>
              <a:t> </a:t>
            </a:r>
            <a:r>
              <a:rPr lang="sv-SE" dirty="0" err="1" smtClean="0"/>
              <a:t>leads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leaning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80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Interest</a:t>
            </a:r>
            <a:r>
              <a:rPr lang="sv-SE" dirty="0" smtClean="0"/>
              <a:t> rate</a:t>
            </a:r>
            <a:endParaRPr lang="sv-SE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177" y="1600200"/>
            <a:ext cx="603087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4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Inflation an </a:t>
            </a:r>
            <a:r>
              <a:rPr lang="sv-SE" dirty="0" err="1" smtClean="0"/>
              <a:t>unemployment</a:t>
            </a:r>
            <a:endParaRPr lang="sv-S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177" y="1600200"/>
            <a:ext cx="603087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4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Real </a:t>
            </a:r>
            <a:r>
              <a:rPr lang="sv-SE" dirty="0" err="1" smtClean="0"/>
              <a:t>credit</a:t>
            </a:r>
            <a:r>
              <a:rPr lang="sv-SE" dirty="0" smtClean="0"/>
              <a:t> </a:t>
            </a:r>
            <a:r>
              <a:rPr lang="sv-SE" dirty="0" err="1" smtClean="0"/>
              <a:t>growth</a:t>
            </a:r>
            <a:endParaRPr lang="sv-S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177" y="1600200"/>
            <a:ext cx="603087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4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Probability</a:t>
            </a:r>
            <a:r>
              <a:rPr lang="sv-SE" dirty="0" smtClean="0"/>
              <a:t> of </a:t>
            </a:r>
            <a:r>
              <a:rPr lang="sv-SE" dirty="0" err="1" smtClean="0"/>
              <a:t>crisis</a:t>
            </a:r>
            <a:endParaRPr lang="sv-SE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98" y="1600200"/>
            <a:ext cx="604523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Alternative versions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as in </a:t>
            </a:r>
            <a:r>
              <a:rPr lang="sv-SE" dirty="0" err="1" smtClean="0"/>
              <a:t>Ajello</a:t>
            </a:r>
            <a:r>
              <a:rPr lang="sv-SE" dirty="0" smtClean="0"/>
              <a:t> et. al;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occurs</a:t>
            </a:r>
            <a:r>
              <a:rPr lang="sv-SE" dirty="0" smtClean="0"/>
              <a:t>, </a:t>
            </a:r>
            <a:br>
              <a:rPr lang="sv-SE" dirty="0" smtClean="0"/>
            </a:br>
            <a:r>
              <a:rPr lang="sv-SE" dirty="0" smtClean="0"/>
              <a:t>		inflation = </a:t>
            </a:r>
            <a:r>
              <a:rPr lang="sv-SE" dirty="0" err="1" smtClean="0"/>
              <a:t>constant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Crisis-profile</a:t>
            </a:r>
            <a:r>
              <a:rPr lang="sv-SE" dirty="0" smtClean="0"/>
              <a:t>: An n-</a:t>
            </a:r>
            <a:r>
              <a:rPr lang="sv-SE" dirty="0" err="1" smtClean="0"/>
              <a:t>state</a:t>
            </a:r>
            <a:r>
              <a:rPr lang="sv-SE" dirty="0" smtClean="0"/>
              <a:t> Markov </a:t>
            </a:r>
            <a:r>
              <a:rPr lang="sv-SE" dirty="0" err="1" smtClean="0"/>
              <a:t>chain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the different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stages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different delta</a:t>
            </a:r>
          </a:p>
          <a:p>
            <a:endParaRPr lang="sv-SE" dirty="0" smtClean="0"/>
          </a:p>
          <a:p>
            <a:r>
              <a:rPr lang="sv-SE" dirty="0" smtClean="0"/>
              <a:t>Prel. </a:t>
            </a:r>
            <a:r>
              <a:rPr lang="sv-SE" dirty="0" err="1" smtClean="0"/>
              <a:t>result</a:t>
            </a:r>
            <a:r>
              <a:rPr lang="sv-SE" dirty="0" smtClean="0"/>
              <a:t>: </a:t>
            </a:r>
            <a:r>
              <a:rPr lang="sv-SE" dirty="0" err="1" smtClean="0"/>
              <a:t>Slightly</a:t>
            </a:r>
            <a:r>
              <a:rPr lang="sv-SE" dirty="0" smtClean="0"/>
              <a:t> stronger </a:t>
            </a:r>
            <a:r>
              <a:rPr lang="sv-SE" dirty="0" err="1" smtClean="0"/>
              <a:t>case</a:t>
            </a:r>
            <a:r>
              <a:rPr lang="sv-SE" dirty="0" smtClean="0"/>
              <a:t> for </a:t>
            </a:r>
            <a:r>
              <a:rPr lang="sv-SE" dirty="0" err="1" smtClean="0"/>
              <a:t>leaning</a:t>
            </a:r>
            <a:r>
              <a:rPr lang="sv-SE" dirty="0" smtClean="0"/>
              <a:t>, as interaction of short-</a:t>
            </a:r>
            <a:r>
              <a:rPr lang="sv-SE" dirty="0" err="1" smtClean="0"/>
              <a:t>run</a:t>
            </a:r>
            <a:r>
              <a:rPr lang="sv-SE" dirty="0" smtClean="0"/>
              <a:t> </a:t>
            </a:r>
            <a:r>
              <a:rPr lang="sv-SE" dirty="0" err="1" smtClean="0"/>
              <a:t>cost</a:t>
            </a:r>
            <a:r>
              <a:rPr lang="sv-SE" dirty="0" smtClean="0"/>
              <a:t> and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decreases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Estimate BVAR-</a:t>
            </a:r>
            <a:r>
              <a:rPr lang="sv-SE" dirty="0" err="1" smtClean="0"/>
              <a:t>models</a:t>
            </a:r>
            <a:r>
              <a:rPr lang="sv-SE" dirty="0" smtClean="0"/>
              <a:t> for </a:t>
            </a:r>
            <a:r>
              <a:rPr lang="sv-SE" dirty="0" err="1" smtClean="0"/>
              <a:t>large</a:t>
            </a:r>
            <a:r>
              <a:rPr lang="sv-SE" dirty="0" smtClean="0"/>
              <a:t>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countries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31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Effects</a:t>
            </a:r>
            <a:r>
              <a:rPr lang="sv-SE" dirty="0" smtClean="0"/>
              <a:t> from </a:t>
            </a:r>
            <a:r>
              <a:rPr lang="sv-SE" dirty="0" err="1" smtClean="0"/>
              <a:t>interest</a:t>
            </a:r>
            <a:r>
              <a:rPr lang="sv-SE" dirty="0" smtClean="0"/>
              <a:t> rates </a:t>
            </a:r>
            <a:r>
              <a:rPr lang="sv-SE" dirty="0" err="1" smtClean="0"/>
              <a:t>to</a:t>
            </a:r>
            <a:r>
              <a:rPr lang="sv-SE" dirty="0"/>
              <a:t> </a:t>
            </a:r>
            <a:r>
              <a:rPr lang="sv-SE" dirty="0" err="1" smtClean="0"/>
              <a:t>debt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larger</a:t>
            </a:r>
            <a:r>
              <a:rPr lang="sv-SE" dirty="0" smtClean="0"/>
              <a:t>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misperceptions</a:t>
            </a:r>
            <a:r>
              <a:rPr lang="sv-SE" dirty="0" smtClean="0"/>
              <a:t>…</a:t>
            </a:r>
            <a:br>
              <a:rPr lang="sv-SE" dirty="0" smtClean="0"/>
            </a:br>
            <a:r>
              <a:rPr lang="sv-SE" sz="2000" dirty="0" err="1" smtClean="0"/>
              <a:t>Debt</a:t>
            </a:r>
            <a:r>
              <a:rPr lang="sv-SE" sz="2000" dirty="0" smtClean="0"/>
              <a:t>/</a:t>
            </a:r>
            <a:r>
              <a:rPr lang="sv-SE" sz="2000" dirty="0" err="1" smtClean="0"/>
              <a:t>disposable</a:t>
            </a:r>
            <a:r>
              <a:rPr lang="sv-SE" sz="2000" dirty="0" smtClean="0"/>
              <a:t> </a:t>
            </a:r>
            <a:r>
              <a:rPr lang="sv-SE" sz="2000" dirty="0" err="1" smtClean="0"/>
              <a:t>income</a:t>
            </a:r>
            <a:r>
              <a:rPr lang="sv-SE" sz="2000" dirty="0" smtClean="0"/>
              <a:t>, Walentin (2013)</a:t>
            </a:r>
            <a:endParaRPr lang="sv-SE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003" y="1600200"/>
            <a:ext cx="604122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2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The Swedish policy </a:t>
            </a:r>
            <a:r>
              <a:rPr lang="sv-SE" dirty="0" err="1" smtClean="0"/>
              <a:t>debate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02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Issues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Systematic </a:t>
            </a:r>
            <a:r>
              <a:rPr lang="sv-SE" dirty="0" err="1" smtClean="0"/>
              <a:t>leaning</a:t>
            </a:r>
            <a:r>
              <a:rPr lang="sv-SE" dirty="0" smtClean="0"/>
              <a:t> -&gt; </a:t>
            </a:r>
            <a:r>
              <a:rPr lang="sv-SE" dirty="0" err="1" smtClean="0"/>
              <a:t>expectational</a:t>
            </a:r>
            <a:r>
              <a:rPr lang="sv-SE" dirty="0" smtClean="0"/>
              <a:t> </a:t>
            </a:r>
            <a:r>
              <a:rPr lang="sv-SE" dirty="0" err="1" smtClean="0"/>
              <a:t>effects</a:t>
            </a:r>
            <a:endParaRPr lang="sv-SE" dirty="0" smtClean="0"/>
          </a:p>
          <a:p>
            <a:pPr lvl="1"/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dynamic</a:t>
            </a:r>
            <a:r>
              <a:rPr lang="sv-SE" dirty="0" smtClean="0"/>
              <a:t> DSGE version, </a:t>
            </a:r>
            <a:r>
              <a:rPr lang="sv-SE" dirty="0" err="1" smtClean="0"/>
              <a:t>extend</a:t>
            </a:r>
            <a:r>
              <a:rPr lang="sv-SE" dirty="0" smtClean="0"/>
              <a:t> </a:t>
            </a:r>
            <a:r>
              <a:rPr lang="sv-SE" dirty="0" err="1" smtClean="0"/>
              <a:t>Woodford</a:t>
            </a:r>
            <a:r>
              <a:rPr lang="sv-SE" dirty="0" smtClean="0"/>
              <a:t> (2011)?</a:t>
            </a:r>
          </a:p>
          <a:p>
            <a:pPr lvl="1"/>
            <a:r>
              <a:rPr lang="sv-SE" dirty="0" err="1" smtClean="0"/>
              <a:t>Work</a:t>
            </a:r>
            <a:r>
              <a:rPr lang="sv-SE" dirty="0" smtClean="0"/>
              <a:t> in </a:t>
            </a:r>
            <a:r>
              <a:rPr lang="sv-SE" dirty="0" err="1" smtClean="0"/>
              <a:t>Gerali</a:t>
            </a:r>
            <a:r>
              <a:rPr lang="sv-SE" dirty="0" smtClean="0"/>
              <a:t> et.al. </a:t>
            </a:r>
            <a:r>
              <a:rPr lang="sv-SE" dirty="0" err="1" smtClean="0"/>
              <a:t>model</a:t>
            </a:r>
            <a:r>
              <a:rPr lang="sv-SE" dirty="0" smtClean="0"/>
              <a:t>, </a:t>
            </a:r>
            <a:r>
              <a:rPr lang="sv-SE" dirty="0" err="1" smtClean="0"/>
              <a:t>effects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macro</a:t>
            </a:r>
            <a:r>
              <a:rPr lang="sv-SE" dirty="0" smtClean="0"/>
              <a:t> </a:t>
            </a:r>
            <a:r>
              <a:rPr lang="sv-SE" dirty="0" err="1" smtClean="0"/>
              <a:t>pru</a:t>
            </a:r>
            <a:r>
              <a:rPr lang="sv-SE" dirty="0" smtClean="0"/>
              <a:t>?</a:t>
            </a:r>
          </a:p>
          <a:p>
            <a:pPr lvl="1"/>
            <a:r>
              <a:rPr lang="sv-SE" dirty="0" err="1" smtClean="0"/>
              <a:t>Allows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steady-state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r>
              <a:rPr lang="sv-SE" dirty="0" smtClean="0"/>
              <a:t> like </a:t>
            </a:r>
            <a:r>
              <a:rPr lang="sv-SE" dirty="0" err="1" smtClean="0"/>
              <a:t>Barro</a:t>
            </a:r>
            <a:r>
              <a:rPr lang="sv-SE" dirty="0" smtClean="0"/>
              <a:t>-Gordon etc.</a:t>
            </a:r>
          </a:p>
          <a:p>
            <a:endParaRPr lang="sv-SE" dirty="0"/>
          </a:p>
          <a:p>
            <a:r>
              <a:rPr lang="sv-SE" dirty="0" err="1" smtClean="0"/>
              <a:t>Financial</a:t>
            </a:r>
            <a:r>
              <a:rPr lang="sv-SE" dirty="0" smtClean="0"/>
              <a:t> </a:t>
            </a:r>
            <a:r>
              <a:rPr lang="sv-SE" dirty="0" err="1" smtClean="0"/>
              <a:t>crisis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lead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permanent LEVEL </a:t>
            </a:r>
            <a:r>
              <a:rPr lang="sv-SE" dirty="0" err="1" smtClean="0"/>
              <a:t>effects</a:t>
            </a:r>
            <a:r>
              <a:rPr lang="sv-SE" dirty="0" smtClean="0"/>
              <a:t>?</a:t>
            </a:r>
          </a:p>
          <a:p>
            <a:pPr lvl="1"/>
            <a:r>
              <a:rPr lang="sv-SE" dirty="0" smtClean="0"/>
              <a:t>GDP, </a:t>
            </a:r>
            <a:r>
              <a:rPr lang="sv-SE" dirty="0" err="1" smtClean="0"/>
              <a:t>unemployment</a:t>
            </a:r>
            <a:endParaRPr lang="sv-SE" dirty="0" smtClean="0"/>
          </a:p>
          <a:p>
            <a:pPr lvl="1"/>
            <a:r>
              <a:rPr lang="sv-SE" dirty="0" err="1" smtClean="0"/>
              <a:t>Much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costly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fluctuations</a:t>
            </a:r>
            <a:r>
              <a:rPr lang="sv-SE" dirty="0" smtClean="0"/>
              <a:t> (Lucas…)</a:t>
            </a:r>
          </a:p>
          <a:p>
            <a:endParaRPr lang="sv-SE" dirty="0"/>
          </a:p>
          <a:p>
            <a:r>
              <a:rPr lang="sv-SE" dirty="0" smtClean="0"/>
              <a:t>Non-</a:t>
            </a:r>
            <a:r>
              <a:rPr lang="sv-SE" dirty="0" err="1" smtClean="0"/>
              <a:t>linearities</a:t>
            </a:r>
            <a:r>
              <a:rPr lang="sv-SE" dirty="0" smtClean="0"/>
              <a:t> in MP-&gt;Credit,  Credit-&gt;p</a:t>
            </a:r>
          </a:p>
          <a:p>
            <a:pPr lvl="1"/>
            <a:r>
              <a:rPr lang="sv-SE" dirty="0" smtClean="0"/>
              <a:t>Disaggregated </a:t>
            </a:r>
            <a:r>
              <a:rPr lang="sv-SE" dirty="0" err="1" smtClean="0"/>
              <a:t>credit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focusing</a:t>
            </a:r>
            <a:r>
              <a:rPr lang="sv-SE" dirty="0" smtClean="0"/>
              <a:t> on ”bad” </a:t>
            </a:r>
            <a:r>
              <a:rPr lang="sv-SE" dirty="0" err="1" smtClean="0"/>
              <a:t>credit</a:t>
            </a:r>
            <a:r>
              <a:rPr lang="sv-SE" dirty="0" smtClean="0"/>
              <a:t> </a:t>
            </a:r>
            <a:r>
              <a:rPr lang="sv-SE" dirty="0" err="1" smtClean="0"/>
              <a:t>growth</a:t>
            </a:r>
            <a:endParaRPr lang="sv-SE" dirty="0" smtClean="0"/>
          </a:p>
          <a:p>
            <a:pPr lvl="1"/>
            <a:r>
              <a:rPr lang="sv-SE" dirty="0" err="1" smtClean="0"/>
              <a:t>Leeper</a:t>
            </a:r>
            <a:r>
              <a:rPr lang="sv-SE" dirty="0" smtClean="0"/>
              <a:t> </a:t>
            </a:r>
            <a:r>
              <a:rPr lang="sv-SE" dirty="0" err="1" smtClean="0"/>
              <a:t>suggest</a:t>
            </a:r>
            <a:r>
              <a:rPr lang="sv-SE" dirty="0" smtClean="0"/>
              <a:t> analog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fiscal</a:t>
            </a:r>
            <a:r>
              <a:rPr lang="sv-SE" dirty="0" smtClean="0"/>
              <a:t>-limit: house-</a:t>
            </a:r>
            <a:r>
              <a:rPr lang="sv-SE" dirty="0" err="1" smtClean="0"/>
              <a:t>hold</a:t>
            </a:r>
            <a:r>
              <a:rPr lang="sv-SE" dirty="0" smtClean="0"/>
              <a:t> limit…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79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Sado-monetarism?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8280920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25888"/>
            <a:ext cx="8280919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ak 5"/>
          <p:cNvCxnSpPr/>
          <p:nvPr/>
        </p:nvCxnSpPr>
        <p:spPr bwMode="auto">
          <a:xfrm>
            <a:off x="3851920" y="1628800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11"/>
          <p:cNvCxnSpPr/>
          <p:nvPr/>
        </p:nvCxnSpPr>
        <p:spPr bwMode="auto">
          <a:xfrm>
            <a:off x="5220072" y="1628800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 2"/>
          <p:cNvSpPr/>
          <p:nvPr/>
        </p:nvSpPr>
        <p:spPr bwMode="auto">
          <a:xfrm>
            <a:off x="5508104" y="4869160"/>
            <a:ext cx="3384376" cy="864096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cxnSp>
        <p:nvCxnSpPr>
          <p:cNvPr id="5" name="Rak 4"/>
          <p:cNvCxnSpPr/>
          <p:nvPr/>
        </p:nvCxnSpPr>
        <p:spPr bwMode="auto">
          <a:xfrm>
            <a:off x="971600" y="4725144"/>
            <a:ext cx="74888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Ellips 12"/>
          <p:cNvSpPr/>
          <p:nvPr/>
        </p:nvSpPr>
        <p:spPr bwMode="auto">
          <a:xfrm>
            <a:off x="3563888" y="2420888"/>
            <a:ext cx="1512168" cy="864096"/>
          </a:xfrm>
          <a:prstGeom prst="ellipse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pic>
        <p:nvPicPr>
          <p:cNvPr id="4" name="Content Placeholder 3" descr="graph_2535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90" y="1600200"/>
            <a:ext cx="6268646" cy="4525963"/>
          </a:xfrm>
        </p:spPr>
      </p:pic>
      <p:sp>
        <p:nvSpPr>
          <p:cNvPr id="9" name="TextBox 8"/>
          <p:cNvSpPr txBox="1"/>
          <p:nvPr/>
        </p:nvSpPr>
        <p:spPr>
          <a:xfrm>
            <a:off x="467320" y="635000"/>
            <a:ext cx="6985000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en-US" sz="3200" b="1" dirty="0" smtClean="0">
                <a:latin typeface="Gisha"/>
              </a:rPr>
              <a:t>Because of debt-concerns?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600" y="1079500"/>
            <a:ext cx="698500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600" b="1" dirty="0" err="1" smtClean="0">
                <a:latin typeface="Gisha"/>
              </a:rPr>
              <a:t>Percent</a:t>
            </a:r>
            <a:r>
              <a:rPr lang="sv-SE" sz="1600" b="1" dirty="0" smtClean="0">
                <a:latin typeface="Gisha"/>
              </a:rPr>
              <a:t> of </a:t>
            </a:r>
            <a:r>
              <a:rPr lang="sv-SE" sz="1600" b="1" dirty="0" err="1" smtClean="0">
                <a:latin typeface="Gisha"/>
              </a:rPr>
              <a:t>disposable</a:t>
            </a:r>
            <a:r>
              <a:rPr lang="sv-SE" sz="1600" b="1" dirty="0" smtClean="0">
                <a:latin typeface="Gisha"/>
              </a:rPr>
              <a:t> </a:t>
            </a:r>
            <a:r>
              <a:rPr lang="sv-SE" sz="1600" b="1" dirty="0" err="1" smtClean="0">
                <a:latin typeface="Gisha"/>
              </a:rPr>
              <a:t>income</a:t>
            </a:r>
            <a:endParaRPr lang="sv-SE" sz="1600" b="1" dirty="0" smtClean="0">
              <a:latin typeface="Gish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500" y="6464300"/>
            <a:ext cx="5080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en-US" sz="1200" smtClean="0">
                <a:latin typeface="Gisha"/>
              </a:rPr>
              <a:t>Note. The dashed line represents the Riksbank's forecast.</a:t>
            </a:r>
            <a:endParaRPr lang="sv-SE" sz="1200" dirty="0" smtClean="0">
              <a:latin typeface="Gish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7200" y="6464300"/>
            <a:ext cx="3175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r"/>
            <a:r>
              <a:rPr lang="en-US" sz="1200" smtClean="0">
                <a:latin typeface="Gisha"/>
              </a:rPr>
              <a:t>Sources: Statistics Sweden and the Riksbank</a:t>
            </a:r>
            <a:endParaRPr lang="sv-SE" sz="1200" dirty="0" smtClean="0">
              <a:latin typeface="Gisha"/>
            </a:endParaRPr>
          </a:p>
        </p:txBody>
      </p:sp>
    </p:spTree>
    <p:extLst>
      <p:ext uri="{BB962C8B-B14F-4D97-AF65-F5344CB8AC3E}">
        <p14:creationId xmlns:p14="http://schemas.microsoft.com/office/powerpoint/2010/main" val="29905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50825"/>
            <a:ext cx="7669535" cy="1143000"/>
          </a:xfrm>
        </p:spPr>
        <p:txBody>
          <a:bodyPr/>
          <a:lstStyle/>
          <a:p>
            <a:r>
              <a:rPr lang="sv-SE" dirty="0" smtClean="0"/>
              <a:t>CPI: </a:t>
            </a:r>
            <a:r>
              <a:rPr lang="sv-SE" dirty="0" err="1" smtClean="0"/>
              <a:t>User</a:t>
            </a:r>
            <a:r>
              <a:rPr lang="sv-SE" dirty="0" smtClean="0"/>
              <a:t> </a:t>
            </a:r>
            <a:r>
              <a:rPr lang="sv-SE" dirty="0" err="1" smtClean="0"/>
              <a:t>cost+variable</a:t>
            </a:r>
            <a:r>
              <a:rPr lang="sv-SE" dirty="0" smtClean="0"/>
              <a:t> rates, </a:t>
            </a:r>
            <a:r>
              <a:rPr lang="sv-SE" dirty="0" err="1" smtClean="0"/>
              <a:t>tail</a:t>
            </a:r>
            <a:r>
              <a:rPr lang="sv-SE" dirty="0" err="1"/>
              <a:t>-</a:t>
            </a:r>
            <a:r>
              <a:rPr lang="sv-SE" dirty="0" err="1" smtClean="0"/>
              <a:t>chase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8280920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25888"/>
            <a:ext cx="8280919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ak 5"/>
          <p:cNvCxnSpPr/>
          <p:nvPr/>
        </p:nvCxnSpPr>
        <p:spPr bwMode="auto">
          <a:xfrm>
            <a:off x="3851920" y="1628800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11"/>
          <p:cNvCxnSpPr/>
          <p:nvPr/>
        </p:nvCxnSpPr>
        <p:spPr bwMode="auto">
          <a:xfrm>
            <a:off x="5220072" y="1628800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Rak 4"/>
          <p:cNvCxnSpPr/>
          <p:nvPr/>
        </p:nvCxnSpPr>
        <p:spPr bwMode="auto">
          <a:xfrm>
            <a:off x="971600" y="4725144"/>
            <a:ext cx="74888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51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role</a:t>
            </a:r>
            <a:r>
              <a:rPr lang="sv-SE" dirty="0" smtClean="0"/>
              <a:t> for </a:t>
            </a:r>
            <a:r>
              <a:rPr lang="sv-SE" dirty="0" err="1" smtClean="0"/>
              <a:t>leaning</a:t>
            </a:r>
            <a:r>
              <a:rPr lang="sv-SE" dirty="0" smtClean="0"/>
              <a:t> – </a:t>
            </a:r>
            <a:r>
              <a:rPr lang="sv-SE" dirty="0" err="1" smtClean="0"/>
              <a:t>but</a:t>
            </a:r>
            <a:r>
              <a:rPr lang="sv-SE" dirty="0" smtClean="0"/>
              <a:t> CPIF </a:t>
            </a:r>
            <a:r>
              <a:rPr lang="sv-SE" dirty="0" err="1" smtClean="0"/>
              <a:t>higher</a:t>
            </a:r>
            <a:r>
              <a:rPr lang="sv-SE" dirty="0" smtClean="0"/>
              <a:t> and </a:t>
            </a:r>
            <a:r>
              <a:rPr lang="sv-SE" dirty="0" err="1" smtClean="0"/>
              <a:t>similar</a:t>
            </a:r>
            <a:r>
              <a:rPr lang="sv-SE" dirty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countries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8280920" cy="21891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25888"/>
            <a:ext cx="8280919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ak 6"/>
          <p:cNvCxnSpPr/>
          <p:nvPr/>
        </p:nvCxnSpPr>
        <p:spPr bwMode="auto">
          <a:xfrm>
            <a:off x="3851920" y="1628800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Rak 7"/>
          <p:cNvCxnSpPr/>
          <p:nvPr/>
        </p:nvCxnSpPr>
        <p:spPr bwMode="auto">
          <a:xfrm>
            <a:off x="5076056" y="1700808"/>
            <a:ext cx="0" cy="4176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Ellips 8"/>
          <p:cNvSpPr/>
          <p:nvPr/>
        </p:nvSpPr>
        <p:spPr bwMode="auto">
          <a:xfrm>
            <a:off x="4644008" y="2492896"/>
            <a:ext cx="3384376" cy="864096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552220" y="1556792"/>
            <a:ext cx="1476164" cy="792088"/>
          </a:xfrm>
          <a:prstGeom prst="wedgeEllipseCallou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sha" pitchFamily="34" charset="0"/>
              </a:rPr>
              <a:t>Mostly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sha" pitchFamily="34" charset="0"/>
              </a:rPr>
              <a:t>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sha" pitchFamily="34" charset="0"/>
              </a:rPr>
              <a:t>here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sha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725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Inflation </a:t>
            </a:r>
            <a:r>
              <a:rPr lang="sv-SE" altLang="sv-SE" dirty="0" err="1" smtClean="0"/>
              <a:t>forecast</a:t>
            </a:r>
            <a:r>
              <a:rPr lang="sv-SE" altLang="sv-SE" dirty="0" smtClean="0"/>
              <a:t>, </a:t>
            </a:r>
            <a:r>
              <a:rPr lang="sv-SE" altLang="sv-SE" dirty="0" err="1" smtClean="0"/>
              <a:t>July</a:t>
            </a:r>
            <a:r>
              <a:rPr lang="sv-SE" altLang="sv-SE" dirty="0" smtClean="0"/>
              <a:t> 2010</a:t>
            </a:r>
            <a:endParaRPr lang="sv-SE" altLang="sv-SE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059238" y="6527800"/>
            <a:ext cx="13573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800"/>
              <a:t>Annual percentage change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516688" y="6524625"/>
            <a:ext cx="21018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800"/>
              <a:t>Sources: Statistics Sweden and the Riksbank</a:t>
            </a:r>
          </a:p>
        </p:txBody>
      </p:sp>
      <p:pic>
        <p:nvPicPr>
          <p:cNvPr id="583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6475" y="1600200"/>
            <a:ext cx="7280275" cy="4525963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0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Factoring in </a:t>
            </a:r>
            <a:r>
              <a:rPr lang="sv-SE" dirty="0" err="1" smtClean="0"/>
              <a:t>residual</a:t>
            </a:r>
            <a:r>
              <a:rPr lang="sv-SE" dirty="0" smtClean="0"/>
              <a:t> </a:t>
            </a:r>
            <a:r>
              <a:rPr lang="sv-SE" dirty="0" err="1" smtClean="0"/>
              <a:t>financial</a:t>
            </a:r>
            <a:r>
              <a:rPr lang="sv-SE" dirty="0" smtClean="0"/>
              <a:t> </a:t>
            </a:r>
            <a:r>
              <a:rPr lang="sv-SE" dirty="0" err="1" smtClean="0"/>
              <a:t>imbalances</a:t>
            </a:r>
            <a:r>
              <a:rPr lang="sv-SE" dirty="0" smtClean="0"/>
              <a:t> in the MP decision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94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ksbanken">
  <a:themeElements>
    <a:clrScheme name="Riksbank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41D22"/>
      </a:accent1>
      <a:accent2>
        <a:srgbClr val="0076BD"/>
      </a:accent2>
      <a:accent3>
        <a:srgbClr val="EEAF00"/>
      </a:accent3>
      <a:accent4>
        <a:srgbClr val="BCBEC0"/>
      </a:accent4>
      <a:accent5>
        <a:srgbClr val="537121"/>
      </a:accent5>
      <a:accent6>
        <a:srgbClr val="6A4976"/>
      </a:accent6>
      <a:hlink>
        <a:srgbClr val="0033CC"/>
      </a:hlink>
      <a:folHlink>
        <a:srgbClr val="00CC00"/>
      </a:folHlink>
    </a:clrScheme>
    <a:fontScheme name="RB PPT">
      <a:majorFont>
        <a:latin typeface="Gisha"/>
        <a:ea typeface=""/>
        <a:cs typeface=""/>
      </a:majorFont>
      <a:minorFont>
        <a:latin typeface="Gis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Gish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sha" pitchFamily="34" charset="0"/>
          </a:defRPr>
        </a:defPPr>
      </a:lstStyle>
    </a:lnDef>
    <a:txDef>
      <a:spPr>
        <a:noFill/>
        <a:ln>
          <a:noFill/>
        </a:ln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custClrLst>
    <a:custClr name="Riksbank Tegelröd">
      <a:srgbClr val="DE750C"/>
    </a:custClr>
    <a:custClr name="Riksbank Brun">
      <a:srgbClr val="7A4216"/>
    </a:custClr>
    <a:custClr name="Riksbank Mörkblå">
      <a:srgbClr val="01244C"/>
    </a:custClr>
  </a:custClr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iksbank">
    <a:dk1>
      <a:srgbClr val="000000"/>
    </a:dk1>
    <a:lt1>
      <a:srgbClr val="FFFFFF"/>
    </a:lt1>
    <a:dk2>
      <a:srgbClr val="000000"/>
    </a:dk2>
    <a:lt2>
      <a:srgbClr val="FFFFFF"/>
    </a:lt2>
    <a:accent1>
      <a:srgbClr val="A41D22"/>
    </a:accent1>
    <a:accent2>
      <a:srgbClr val="0076BD"/>
    </a:accent2>
    <a:accent3>
      <a:srgbClr val="EEAF00"/>
    </a:accent3>
    <a:accent4>
      <a:srgbClr val="939799"/>
    </a:accent4>
    <a:accent5>
      <a:srgbClr val="726E20"/>
    </a:accent5>
    <a:accent6>
      <a:srgbClr val="6A4976"/>
    </a:accent6>
    <a:hlink>
      <a:srgbClr val="0033CC"/>
    </a:hlink>
    <a:folHlink>
      <a:srgbClr val="00CC00"/>
    </a:folHlink>
  </a:clrScheme>
  <a:fontScheme name="RB Excel">
    <a:majorFont>
      <a:latin typeface="Gisha"/>
      <a:ea typeface=""/>
      <a:cs typeface=""/>
    </a:majorFont>
    <a:minorFont>
      <a:latin typeface="Gish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iksbank">
    <a:dk1>
      <a:srgbClr val="000000"/>
    </a:dk1>
    <a:lt1>
      <a:srgbClr val="FFFFFF"/>
    </a:lt1>
    <a:dk2>
      <a:srgbClr val="000000"/>
    </a:dk2>
    <a:lt2>
      <a:srgbClr val="FFFFFF"/>
    </a:lt2>
    <a:accent1>
      <a:srgbClr val="A41D22"/>
    </a:accent1>
    <a:accent2>
      <a:srgbClr val="0076BD"/>
    </a:accent2>
    <a:accent3>
      <a:srgbClr val="EEAF00"/>
    </a:accent3>
    <a:accent4>
      <a:srgbClr val="939799"/>
    </a:accent4>
    <a:accent5>
      <a:srgbClr val="726E20"/>
    </a:accent5>
    <a:accent6>
      <a:srgbClr val="6A4976"/>
    </a:accent6>
    <a:hlink>
      <a:srgbClr val="0033CC"/>
    </a:hlink>
    <a:folHlink>
      <a:srgbClr val="00CC00"/>
    </a:folHlink>
  </a:clrScheme>
  <a:fontScheme name="RB Excel">
    <a:majorFont>
      <a:latin typeface="Gisha"/>
      <a:ea typeface=""/>
      <a:cs typeface=""/>
    </a:majorFont>
    <a:minorFont>
      <a:latin typeface="Gish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Riksbanken</Template>
  <TotalTime>2577</TotalTime>
  <Words>887</Words>
  <Application>Microsoft Office PowerPoint</Application>
  <PresentationFormat>On-screen Show (4:3)</PresentationFormat>
  <Paragraphs>194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Riksbanken</vt:lpstr>
      <vt:lpstr>Financial imbalances in the monetary policy decision  David Vestin</vt:lpstr>
      <vt:lpstr>Issues</vt:lpstr>
      <vt:lpstr>The Swedish policy debate</vt:lpstr>
      <vt:lpstr>Sado-monetarism?</vt:lpstr>
      <vt:lpstr> </vt:lpstr>
      <vt:lpstr>CPI: User cost+variable rates, tail-chase</vt:lpstr>
      <vt:lpstr>Some role for leaning – but CPIF higher and similar to other countries</vt:lpstr>
      <vt:lpstr>Inflation forecast, July 2010</vt:lpstr>
      <vt:lpstr>Factoring in residual financial imbalances in the MP decision  </vt:lpstr>
      <vt:lpstr>Why should MP be concerned with financial imbalances?</vt:lpstr>
      <vt:lpstr>Policy problem</vt:lpstr>
      <vt:lpstr>Foundation</vt:lpstr>
      <vt:lpstr>Pragmatic inflation targeting</vt:lpstr>
      <vt:lpstr>Lengthen forecast horison</vt:lpstr>
      <vt:lpstr>Lenghten forecast horison Unemployment</vt:lpstr>
      <vt:lpstr>Model ”Bad scenario”. Based on IMF (2012) Unemployment</vt:lpstr>
      <vt:lpstr>Short-run vs. longer-run risks</vt:lpstr>
      <vt:lpstr>Quantifying the probability of a crisis: Schularick and Taylor:</vt:lpstr>
      <vt:lpstr>Another way to illustrate…</vt:lpstr>
      <vt:lpstr>Difference between High and Low Negative value = good for low-interest rate alt</vt:lpstr>
      <vt:lpstr>Conclusions</vt:lpstr>
      <vt:lpstr>Pescatori, Laséen and Vestin (2015): Crisis in near term</vt:lpstr>
      <vt:lpstr>Example</vt:lpstr>
      <vt:lpstr>Interest rate</vt:lpstr>
      <vt:lpstr>Inflation an unemployment</vt:lpstr>
      <vt:lpstr>Real credit growth</vt:lpstr>
      <vt:lpstr>Probability of crisis</vt:lpstr>
      <vt:lpstr>Alternative versions</vt:lpstr>
      <vt:lpstr>Effects from interest rates to debt can be larger if misperceptions… Debt/disposable income, Walentin (2013)</vt:lpstr>
      <vt:lpstr>Issues</vt:lpstr>
    </vt:vector>
  </TitlesOfParts>
  <Company>Sveriges riksbank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Vestin</dc:creator>
  <cp:lastModifiedBy>Jessica H. O'Leary</cp:lastModifiedBy>
  <cp:revision>52</cp:revision>
  <dcterms:created xsi:type="dcterms:W3CDTF">2015-11-02T07:10:38Z</dcterms:created>
  <dcterms:modified xsi:type="dcterms:W3CDTF">2015-11-12T14:38:41Z</dcterms:modified>
</cp:coreProperties>
</file>